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101878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28332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349664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373189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185003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9C2413-DDE2-4340-B69A-90F915EEC38C}" type="datetimeFigureOut">
              <a:rPr lang="fr-FR" smtClean="0"/>
              <a:t>25/11/2014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334183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9C2413-DDE2-4340-B69A-90F915EEC38C}" type="datetimeFigureOut">
              <a:rPr lang="fr-FR" smtClean="0"/>
              <a:t>25/11/2014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155467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49C2413-DDE2-4340-B69A-90F915EEC38C}" type="datetimeFigureOut">
              <a:rPr lang="fr-FR" smtClean="0"/>
              <a:t>25/11/2014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68482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9C2413-DDE2-4340-B69A-90F915EEC38C}" type="datetimeFigureOut">
              <a:rPr lang="fr-FR" smtClean="0"/>
              <a:t>25/11/2014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385417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49C2413-DDE2-4340-B69A-90F915EEC38C}" type="datetimeFigureOut">
              <a:rPr lang="fr-FR" smtClean="0"/>
              <a:t>25/11/2014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88132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49C2413-DDE2-4340-B69A-90F915EEC38C}" type="datetimeFigureOut">
              <a:rPr lang="fr-FR" smtClean="0"/>
              <a:t>25/11/2014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50C4ED-F04E-456F-86EE-4E12B9E25F39}" type="slidenum">
              <a:rPr lang="fr-FR" smtClean="0"/>
              <a:t>‹N°›</a:t>
            </a:fld>
            <a:endParaRPr lang="fr-FR"/>
          </a:p>
        </p:txBody>
      </p:sp>
    </p:spTree>
    <p:extLst>
      <p:ext uri="{BB962C8B-B14F-4D97-AF65-F5344CB8AC3E}">
        <p14:creationId xmlns:p14="http://schemas.microsoft.com/office/powerpoint/2010/main" val="1349056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C2413-DDE2-4340-B69A-90F915EEC38C}" type="datetimeFigureOut">
              <a:rPr lang="fr-FR" smtClean="0"/>
              <a:t>25/11/2014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C4ED-F04E-456F-86EE-4E12B9E25F39}" type="slidenum">
              <a:rPr lang="fr-FR" smtClean="0"/>
              <a:t>‹N°›</a:t>
            </a:fld>
            <a:endParaRPr lang="fr-FR"/>
          </a:p>
        </p:txBody>
      </p:sp>
    </p:spTree>
    <p:extLst>
      <p:ext uri="{BB962C8B-B14F-4D97-AF65-F5344CB8AC3E}">
        <p14:creationId xmlns:p14="http://schemas.microsoft.com/office/powerpoint/2010/main" val="329676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052736"/>
            <a:ext cx="7772400" cy="1470025"/>
          </a:xfrm>
        </p:spPr>
        <p:txBody>
          <a:bodyPr/>
          <a:lstStyle/>
          <a:p>
            <a:r>
              <a:rPr lang="fr-FR" dirty="0" smtClean="0">
                <a:latin typeface="Cursive standard" pitchFamily="2" charset="0"/>
              </a:rPr>
              <a:t>Un exemple concret</a:t>
            </a:r>
            <a:endParaRPr lang="fr-FR" dirty="0">
              <a:latin typeface="Cursive standard" pitchFamily="2" charset="0"/>
            </a:endParaRPr>
          </a:p>
        </p:txBody>
      </p:sp>
      <p:sp>
        <p:nvSpPr>
          <p:cNvPr id="3" name="Sous-titre 2"/>
          <p:cNvSpPr>
            <a:spLocks noGrp="1"/>
          </p:cNvSpPr>
          <p:nvPr>
            <p:ph type="subTitle" idx="1"/>
          </p:nvPr>
        </p:nvSpPr>
        <p:spPr>
          <a:xfrm>
            <a:off x="1403648" y="3068960"/>
            <a:ext cx="6400800" cy="1752600"/>
          </a:xfrm>
          <a:ln>
            <a:solidFill>
              <a:schemeClr val="tx1"/>
            </a:solidFill>
          </a:ln>
        </p:spPr>
        <p:txBody>
          <a:bodyPr/>
          <a:lstStyle/>
          <a:p>
            <a:endParaRPr lang="fr-FR" dirty="0" smtClean="0"/>
          </a:p>
          <a:p>
            <a:r>
              <a:rPr lang="fr-FR" dirty="0" smtClean="0">
                <a:solidFill>
                  <a:schemeClr val="tx1"/>
                </a:solidFill>
                <a:latin typeface="Arial" panose="020B0604020202020204" pitchFamily="34" charset="0"/>
                <a:cs typeface="Arial" panose="020B0604020202020204" pitchFamily="34" charset="0"/>
              </a:rPr>
              <a:t>Les phrases négatives</a:t>
            </a:r>
            <a:endParaRPr lang="fr-F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106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ditions-retz.com/sites/default/files/styles/ouvrage_multivisuel_grand/public/ouvrage/9782725632490.JPG?itok=HTZoBW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48680"/>
            <a:ext cx="432435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1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484784"/>
            <a:ext cx="7772400" cy="1470025"/>
          </a:xfrm>
        </p:spPr>
        <p:txBody>
          <a:bodyPr>
            <a:normAutofit/>
          </a:bodyPr>
          <a:lstStyle/>
          <a:p>
            <a:pPr algn="l"/>
            <a:r>
              <a:rPr lang="fr-FR" sz="2800" i="1" dirty="0" smtClean="0"/>
              <a:t>Compétence visée</a:t>
            </a:r>
            <a:endParaRPr lang="fr-FR" sz="2800" i="1" dirty="0"/>
          </a:p>
        </p:txBody>
      </p:sp>
      <p:sp>
        <p:nvSpPr>
          <p:cNvPr id="3" name="Sous-titre 2"/>
          <p:cNvSpPr>
            <a:spLocks noGrp="1"/>
          </p:cNvSpPr>
          <p:nvPr>
            <p:ph type="subTitle" idx="1"/>
          </p:nvPr>
        </p:nvSpPr>
        <p:spPr>
          <a:xfrm>
            <a:off x="1475656" y="2852936"/>
            <a:ext cx="6400800" cy="1752600"/>
          </a:xfrm>
        </p:spPr>
        <p:txBody>
          <a:bodyPr>
            <a:normAutofit/>
          </a:bodyPr>
          <a:lstStyle/>
          <a:p>
            <a:r>
              <a:rPr lang="fr-FR" sz="2800" b="1" dirty="0" smtClean="0">
                <a:solidFill>
                  <a:schemeClr val="tx1"/>
                </a:solidFill>
              </a:rPr>
              <a:t>La phrase</a:t>
            </a:r>
          </a:p>
          <a:p>
            <a:r>
              <a:rPr lang="fr-FR" sz="2800" dirty="0" smtClean="0">
                <a:solidFill>
                  <a:schemeClr val="tx1"/>
                </a:solidFill>
              </a:rPr>
              <a:t>Savoir transposer une phrase affirmative en phrase négative ou inversement</a:t>
            </a:r>
            <a:endParaRPr lang="fr-FR" sz="2800" dirty="0">
              <a:solidFill>
                <a:schemeClr val="tx1"/>
              </a:solidFill>
            </a:endParaRPr>
          </a:p>
        </p:txBody>
      </p:sp>
    </p:spTree>
    <p:extLst>
      <p:ext uri="{BB962C8B-B14F-4D97-AF65-F5344CB8AC3E}">
        <p14:creationId xmlns:p14="http://schemas.microsoft.com/office/powerpoint/2010/main" val="347401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Justifier </a:t>
            </a:r>
            <a:endParaRPr lang="fr-FR" dirty="0"/>
          </a:p>
        </p:txBody>
      </p:sp>
      <p:sp>
        <p:nvSpPr>
          <p:cNvPr id="3" name="Espace réservé du contenu 2"/>
          <p:cNvSpPr>
            <a:spLocks noGrp="1"/>
          </p:cNvSpPr>
          <p:nvPr>
            <p:ph idx="1"/>
          </p:nvPr>
        </p:nvSpPr>
        <p:spPr/>
        <p:txBody>
          <a:bodyPr>
            <a:normAutofit fontScale="92500"/>
          </a:bodyPr>
          <a:lstStyle/>
          <a:p>
            <a:r>
              <a:rPr lang="fr-FR" dirty="0"/>
              <a:t>Un problème de langue récurrent : la formulation des phrases négatives qui pose problème aux élèves</a:t>
            </a:r>
          </a:p>
          <a:p>
            <a:r>
              <a:rPr lang="fr-FR" dirty="0" smtClean="0"/>
              <a:t>Une </a:t>
            </a:r>
            <a:r>
              <a:rPr lang="fr-FR" dirty="0"/>
              <a:t>situation de production d’écrit  provoquant l’utilisation de la forme négative</a:t>
            </a:r>
          </a:p>
          <a:p>
            <a:pPr marL="0" indent="0">
              <a:buNone/>
            </a:pPr>
            <a:r>
              <a:rPr lang="fr-FR" dirty="0" smtClean="0"/>
              <a:t> </a:t>
            </a:r>
            <a:r>
              <a:rPr lang="fr-FR" i="1" dirty="0"/>
              <a:t>Ce que je n’aime pas </a:t>
            </a:r>
            <a:r>
              <a:rPr lang="fr-FR" i="1" dirty="0" smtClean="0"/>
              <a:t>,………………………………………..</a:t>
            </a:r>
          </a:p>
          <a:p>
            <a:pPr marL="0" indent="0">
              <a:buNone/>
            </a:pPr>
            <a:r>
              <a:rPr lang="fr-FR" i="1" dirty="0" smtClean="0"/>
              <a:t> </a:t>
            </a:r>
            <a:endParaRPr lang="fr-FR" sz="1000" i="1" dirty="0"/>
          </a:p>
          <a:p>
            <a:pPr marL="0" indent="0">
              <a:buNone/>
            </a:pPr>
            <a:r>
              <a:rPr lang="fr-FR" sz="2600" i="1" dirty="0" smtClean="0">
                <a:latin typeface="Comic Sans MS" panose="030F0702030302020204" pitchFamily="66" charset="0"/>
              </a:rPr>
              <a:t>Prendre conscience d’un problème de langue récurrent : la formulation incomplète des phrases négatives</a:t>
            </a:r>
            <a:endParaRPr lang="fr-FR" sz="2600" i="1" dirty="0">
              <a:latin typeface="Comic Sans MS" panose="030F0702030302020204" pitchFamily="66" charset="0"/>
            </a:endParaRPr>
          </a:p>
        </p:txBody>
      </p:sp>
    </p:spTree>
    <p:extLst>
      <p:ext uri="{BB962C8B-B14F-4D97-AF65-F5344CB8AC3E}">
        <p14:creationId xmlns:p14="http://schemas.microsoft.com/office/powerpoint/2010/main" val="1500776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836712"/>
            <a:ext cx="7772400" cy="1470025"/>
          </a:xfrm>
        </p:spPr>
        <p:txBody>
          <a:bodyPr>
            <a:noAutofit/>
          </a:bodyPr>
          <a:lstStyle/>
          <a:p>
            <a:r>
              <a:rPr lang="fr-FR" sz="3200" b="1" dirty="0"/>
              <a:t>Observer, </a:t>
            </a:r>
            <a:r>
              <a:rPr lang="fr-FR" sz="3200" b="1" dirty="0" smtClean="0"/>
              <a:t>comparer,</a:t>
            </a:r>
            <a:br>
              <a:rPr lang="fr-FR" sz="3200" b="1" dirty="0" smtClean="0"/>
            </a:br>
            <a:r>
              <a:rPr lang="fr-FR" sz="3200" b="1" dirty="0" smtClean="0"/>
              <a:t>manipuler </a:t>
            </a:r>
            <a:r>
              <a:rPr lang="fr-FR" sz="3200" b="1" dirty="0"/>
              <a:t>oralement, à l’écrit</a:t>
            </a:r>
            <a:r>
              <a:rPr lang="fr-FR" sz="3200" dirty="0"/>
              <a:t/>
            </a:r>
            <a:br>
              <a:rPr lang="fr-FR" sz="3200" dirty="0"/>
            </a:br>
            <a:endParaRPr lang="fr-FR" sz="3200" dirty="0"/>
          </a:p>
        </p:txBody>
      </p:sp>
      <p:sp>
        <p:nvSpPr>
          <p:cNvPr id="3" name="Sous-titre 2"/>
          <p:cNvSpPr>
            <a:spLocks noGrp="1"/>
          </p:cNvSpPr>
          <p:nvPr>
            <p:ph type="subTitle" idx="1"/>
          </p:nvPr>
        </p:nvSpPr>
        <p:spPr>
          <a:xfrm>
            <a:off x="827584" y="1916832"/>
            <a:ext cx="7776864" cy="4032448"/>
          </a:xfrm>
        </p:spPr>
        <p:txBody>
          <a:bodyPr>
            <a:normAutofit fontScale="85000" lnSpcReduction="20000"/>
          </a:bodyPr>
          <a:lstStyle/>
          <a:p>
            <a:pPr lvl="0" algn="l"/>
            <a:r>
              <a:rPr lang="fr-FR" dirty="0" smtClean="0">
                <a:solidFill>
                  <a:schemeClr val="tx1"/>
                </a:solidFill>
              </a:rPr>
              <a:t>-     Un </a:t>
            </a:r>
            <a:r>
              <a:rPr lang="fr-FR" dirty="0">
                <a:solidFill>
                  <a:schemeClr val="tx1"/>
                </a:solidFill>
              </a:rPr>
              <a:t>texte que l’on va mettre en scène </a:t>
            </a:r>
            <a:endParaRPr lang="fr-FR" dirty="0" smtClean="0">
              <a:solidFill>
                <a:schemeClr val="tx1"/>
              </a:solidFill>
            </a:endParaRPr>
          </a:p>
          <a:p>
            <a:pPr lvl="0" algn="l"/>
            <a:r>
              <a:rPr lang="fr-FR" dirty="0" smtClean="0">
                <a:solidFill>
                  <a:schemeClr val="tx1"/>
                </a:solidFill>
              </a:rPr>
              <a:t>-     Une manipulation des phrases du texte</a:t>
            </a:r>
            <a:endParaRPr lang="fr-FR" dirty="0">
              <a:solidFill>
                <a:schemeClr val="tx1"/>
              </a:solidFill>
            </a:endParaRPr>
          </a:p>
          <a:p>
            <a:pPr marL="457200" lvl="0" indent="-457200" algn="l">
              <a:buFontTx/>
              <a:buChar char="-"/>
            </a:pPr>
            <a:r>
              <a:rPr lang="fr-FR" dirty="0" smtClean="0">
                <a:solidFill>
                  <a:schemeClr val="tx1"/>
                </a:solidFill>
              </a:rPr>
              <a:t>Une </a:t>
            </a:r>
            <a:r>
              <a:rPr lang="fr-FR" dirty="0">
                <a:solidFill>
                  <a:schemeClr val="tx1"/>
                </a:solidFill>
              </a:rPr>
              <a:t>manipulation d’étiquettes collectives pour </a:t>
            </a:r>
            <a:r>
              <a:rPr lang="fr-FR" dirty="0" smtClean="0">
                <a:solidFill>
                  <a:schemeClr val="tx1"/>
                </a:solidFill>
              </a:rPr>
              <a:t>construire des </a:t>
            </a:r>
            <a:r>
              <a:rPr lang="fr-FR" dirty="0">
                <a:solidFill>
                  <a:schemeClr val="tx1"/>
                </a:solidFill>
              </a:rPr>
              <a:t>phrases affirmatives et les transformer en phrases négatives en ajoutant les mots </a:t>
            </a:r>
            <a:r>
              <a:rPr lang="fr-FR" i="1" dirty="0">
                <a:solidFill>
                  <a:schemeClr val="tx1"/>
                </a:solidFill>
              </a:rPr>
              <a:t>« ne » et « pas </a:t>
            </a:r>
            <a:r>
              <a:rPr lang="fr-FR" i="1" dirty="0" smtClean="0">
                <a:solidFill>
                  <a:schemeClr val="tx1"/>
                </a:solidFill>
              </a:rPr>
              <a:t> »</a:t>
            </a:r>
            <a:r>
              <a:rPr lang="fr-FR" i="1" dirty="0">
                <a:solidFill>
                  <a:schemeClr val="tx1"/>
                </a:solidFill>
              </a:rPr>
              <a:t> </a:t>
            </a:r>
            <a:r>
              <a:rPr lang="fr-FR" dirty="0">
                <a:solidFill>
                  <a:schemeClr val="tx1"/>
                </a:solidFill>
              </a:rPr>
              <a:t>. </a:t>
            </a:r>
            <a:endParaRPr lang="fr-FR" dirty="0" smtClean="0">
              <a:solidFill>
                <a:schemeClr val="tx1"/>
              </a:solidFill>
            </a:endParaRPr>
          </a:p>
          <a:p>
            <a:pPr marL="457200" lvl="0" indent="-457200" algn="l">
              <a:buFontTx/>
              <a:buChar char="-"/>
            </a:pPr>
            <a:r>
              <a:rPr lang="fr-FR" dirty="0" smtClean="0">
                <a:solidFill>
                  <a:schemeClr val="tx1"/>
                </a:solidFill>
              </a:rPr>
              <a:t>Phase </a:t>
            </a:r>
            <a:r>
              <a:rPr lang="fr-FR" dirty="0">
                <a:solidFill>
                  <a:schemeClr val="tx1"/>
                </a:solidFill>
              </a:rPr>
              <a:t>de classement de phrases : individuelles et collectives afin de mettre en évidence les marques de la négation « ne plus » « ne jamais » ainsi que des phrases incorrectes. </a:t>
            </a:r>
          </a:p>
        </p:txBody>
      </p:sp>
    </p:spTree>
    <p:extLst>
      <p:ext uri="{BB962C8B-B14F-4D97-AF65-F5344CB8AC3E}">
        <p14:creationId xmlns:p14="http://schemas.microsoft.com/office/powerpoint/2010/main" val="726064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778098"/>
          </a:xfrm>
        </p:spPr>
        <p:txBody>
          <a:bodyPr>
            <a:normAutofit fontScale="90000"/>
          </a:bodyPr>
          <a:lstStyle/>
          <a:p>
            <a:r>
              <a:rPr lang="fr-FR" dirty="0" smtClean="0"/>
              <a:t/>
            </a:r>
            <a:br>
              <a:rPr lang="fr-FR" dirty="0" smtClean="0"/>
            </a:br>
            <a:r>
              <a:rPr lang="fr-FR" dirty="0" smtClean="0"/>
              <a:t>Structurer</a:t>
            </a:r>
            <a:r>
              <a:rPr lang="fr-FR" dirty="0"/>
              <a:t>, établir la règle, généraliser</a:t>
            </a:r>
            <a:br>
              <a:rPr lang="fr-FR" dirty="0"/>
            </a:b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lvl="0"/>
            <a:r>
              <a:rPr lang="fr-FR" dirty="0"/>
              <a:t>La trace </a:t>
            </a:r>
            <a:r>
              <a:rPr lang="fr-FR" dirty="0" smtClean="0"/>
              <a:t>écrite</a:t>
            </a:r>
          </a:p>
          <a:p>
            <a:pPr marL="0" lvl="0" indent="0">
              <a:buNone/>
            </a:pPr>
            <a:endParaRPr lang="fr-FR" dirty="0"/>
          </a:p>
          <a:p>
            <a:r>
              <a:rPr lang="fr-FR" dirty="0"/>
              <a:t>L’affichage collectif</a:t>
            </a:r>
          </a:p>
        </p:txBody>
      </p:sp>
    </p:spTree>
    <p:extLst>
      <p:ext uri="{BB962C8B-B14F-4D97-AF65-F5344CB8AC3E}">
        <p14:creationId xmlns:p14="http://schemas.microsoft.com/office/powerpoint/2010/main" val="172073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1470025"/>
          </a:xfrm>
        </p:spPr>
        <p:txBody>
          <a:bodyPr/>
          <a:lstStyle/>
          <a:p>
            <a:r>
              <a:rPr lang="fr-FR" dirty="0" smtClean="0"/>
              <a:t>S’entrainer</a:t>
            </a:r>
            <a:endParaRPr lang="fr-FR" dirty="0"/>
          </a:p>
        </p:txBody>
      </p:sp>
      <p:sp>
        <p:nvSpPr>
          <p:cNvPr id="3" name="Sous-titre 2"/>
          <p:cNvSpPr>
            <a:spLocks noGrp="1"/>
          </p:cNvSpPr>
          <p:nvPr>
            <p:ph type="subTitle" idx="1"/>
          </p:nvPr>
        </p:nvSpPr>
        <p:spPr>
          <a:xfrm>
            <a:off x="1043608" y="1844824"/>
            <a:ext cx="7272808" cy="3960440"/>
          </a:xfrm>
        </p:spPr>
        <p:txBody>
          <a:bodyPr>
            <a:noAutofit/>
          </a:bodyPr>
          <a:lstStyle/>
          <a:p>
            <a:r>
              <a:rPr lang="fr-FR" sz="2400" b="1" dirty="0">
                <a:solidFill>
                  <a:schemeClr val="tx1"/>
                </a:solidFill>
              </a:rPr>
              <a:t>Des exercices d’entrainement</a:t>
            </a:r>
          </a:p>
          <a:p>
            <a:pPr lvl="0" algn="l"/>
            <a:r>
              <a:rPr lang="fr-FR" sz="2400" dirty="0" smtClean="0">
                <a:solidFill>
                  <a:schemeClr val="tx1"/>
                </a:solidFill>
              </a:rPr>
              <a:t>- Associer </a:t>
            </a:r>
            <a:r>
              <a:rPr lang="fr-FR" sz="2400" dirty="0">
                <a:solidFill>
                  <a:schemeClr val="tx1"/>
                </a:solidFill>
              </a:rPr>
              <a:t>les formes affirmatives et les négatives d’une même phrase et repérer ce qui a changé</a:t>
            </a:r>
          </a:p>
          <a:p>
            <a:pPr lvl="0" algn="l"/>
            <a:r>
              <a:rPr lang="fr-FR" sz="2400" dirty="0" smtClean="0">
                <a:solidFill>
                  <a:schemeClr val="tx1"/>
                </a:solidFill>
              </a:rPr>
              <a:t>- Savoir </a:t>
            </a:r>
            <a:r>
              <a:rPr lang="fr-FR" sz="2400" dirty="0">
                <a:solidFill>
                  <a:schemeClr val="tx1"/>
                </a:solidFill>
              </a:rPr>
              <a:t>identifier les phrases négatives et reconnaitre les marques de la négation</a:t>
            </a:r>
          </a:p>
          <a:p>
            <a:pPr algn="l"/>
            <a:r>
              <a:rPr lang="fr-FR" sz="2400" dirty="0" smtClean="0">
                <a:solidFill>
                  <a:schemeClr val="tx1"/>
                </a:solidFill>
              </a:rPr>
              <a:t>- Savoir </a:t>
            </a:r>
            <a:r>
              <a:rPr lang="fr-FR" sz="2400" dirty="0">
                <a:solidFill>
                  <a:schemeClr val="tx1"/>
                </a:solidFill>
              </a:rPr>
              <a:t>transposer une phrase affirmative en phrase négative et inversement</a:t>
            </a:r>
          </a:p>
        </p:txBody>
      </p:sp>
    </p:spTree>
    <p:extLst>
      <p:ext uri="{BB962C8B-B14F-4D97-AF65-F5344CB8AC3E}">
        <p14:creationId xmlns:p14="http://schemas.microsoft.com/office/powerpoint/2010/main" val="2966246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92696"/>
            <a:ext cx="7772400" cy="1470025"/>
          </a:xfrm>
        </p:spPr>
        <p:txBody>
          <a:bodyPr/>
          <a:lstStyle/>
          <a:p>
            <a:r>
              <a:rPr lang="fr-FR" dirty="0" smtClean="0"/>
              <a:t>Réinvestir </a:t>
            </a:r>
            <a:endParaRPr lang="fr-FR" dirty="0"/>
          </a:p>
        </p:txBody>
      </p:sp>
      <p:sp>
        <p:nvSpPr>
          <p:cNvPr id="3" name="Sous-titre 2"/>
          <p:cNvSpPr>
            <a:spLocks noGrp="1"/>
          </p:cNvSpPr>
          <p:nvPr>
            <p:ph type="subTitle" idx="1"/>
          </p:nvPr>
        </p:nvSpPr>
        <p:spPr>
          <a:xfrm>
            <a:off x="1259632" y="2204864"/>
            <a:ext cx="6912768" cy="3384376"/>
          </a:xfrm>
        </p:spPr>
        <p:txBody>
          <a:bodyPr>
            <a:normAutofit fontScale="25000" lnSpcReduction="20000"/>
          </a:bodyPr>
          <a:lstStyle/>
          <a:p>
            <a:pPr lvl="0" algn="l"/>
            <a:r>
              <a:rPr lang="fr-FR" sz="12800" dirty="0" smtClean="0">
                <a:solidFill>
                  <a:schemeClr val="tx1"/>
                </a:solidFill>
              </a:rPr>
              <a:t>- Une </a:t>
            </a:r>
            <a:r>
              <a:rPr lang="fr-FR" sz="12800" dirty="0">
                <a:solidFill>
                  <a:schemeClr val="tx1"/>
                </a:solidFill>
              </a:rPr>
              <a:t>situation de production d’écrit impliquant l’utilisation de phrases </a:t>
            </a:r>
            <a:r>
              <a:rPr lang="fr-FR" sz="12800" dirty="0" smtClean="0">
                <a:solidFill>
                  <a:schemeClr val="tx1"/>
                </a:solidFill>
              </a:rPr>
              <a:t>négatives</a:t>
            </a:r>
          </a:p>
          <a:p>
            <a:pPr lvl="0" algn="l"/>
            <a:r>
              <a:rPr lang="fr-FR" sz="12800" i="1" dirty="0" smtClean="0">
                <a:solidFill>
                  <a:schemeClr val="tx1"/>
                </a:solidFill>
              </a:rPr>
              <a:t>Exemple</a:t>
            </a:r>
            <a:r>
              <a:rPr lang="fr-FR" sz="12800" i="1" dirty="0">
                <a:solidFill>
                  <a:schemeClr val="tx1"/>
                </a:solidFill>
              </a:rPr>
              <a:t> : un jeu du portrait inversé </a:t>
            </a:r>
            <a:endParaRPr lang="fr-FR" sz="12800" i="1" dirty="0" smtClean="0">
              <a:solidFill>
                <a:schemeClr val="tx1"/>
              </a:solidFill>
            </a:endParaRPr>
          </a:p>
          <a:p>
            <a:pPr algn="l"/>
            <a:endParaRPr lang="fr-FR" sz="12800" dirty="0" smtClean="0">
              <a:solidFill>
                <a:schemeClr val="tx1"/>
              </a:solidFill>
            </a:endParaRPr>
          </a:p>
          <a:p>
            <a:pPr algn="l"/>
            <a:r>
              <a:rPr lang="fr-FR" sz="12800" dirty="0" smtClean="0">
                <a:solidFill>
                  <a:schemeClr val="tx1"/>
                </a:solidFill>
              </a:rPr>
              <a:t> - Un </a:t>
            </a:r>
            <a:r>
              <a:rPr lang="fr-FR" sz="12800" dirty="0">
                <a:solidFill>
                  <a:schemeClr val="tx1"/>
                </a:solidFill>
              </a:rPr>
              <a:t>exemple d’activité courte : </a:t>
            </a:r>
            <a:endParaRPr lang="fr-FR" sz="12800" dirty="0" smtClean="0">
              <a:solidFill>
                <a:schemeClr val="tx1"/>
              </a:solidFill>
            </a:endParaRPr>
          </a:p>
          <a:p>
            <a:pPr algn="l"/>
            <a:r>
              <a:rPr lang="fr-FR" sz="12800" i="1" dirty="0">
                <a:solidFill>
                  <a:schemeClr val="tx1"/>
                </a:solidFill>
              </a:rPr>
              <a:t> </a:t>
            </a:r>
            <a:r>
              <a:rPr lang="fr-FR" sz="12800" i="1" dirty="0" smtClean="0">
                <a:solidFill>
                  <a:schemeClr val="tx1"/>
                </a:solidFill>
              </a:rPr>
              <a:t>              le rectangle </a:t>
            </a:r>
            <a:r>
              <a:rPr lang="fr-FR" sz="12800" i="1" dirty="0" err="1">
                <a:solidFill>
                  <a:schemeClr val="tx1"/>
                </a:solidFill>
              </a:rPr>
              <a:t>lescurien</a:t>
            </a:r>
            <a:endParaRPr lang="fr-FR" sz="12800" i="1" dirty="0">
              <a:solidFill>
                <a:schemeClr val="tx1"/>
              </a:solidFill>
            </a:endParaRPr>
          </a:p>
        </p:txBody>
      </p:sp>
    </p:spTree>
    <p:extLst>
      <p:ext uri="{BB962C8B-B14F-4D97-AF65-F5344CB8AC3E}">
        <p14:creationId xmlns:p14="http://schemas.microsoft.com/office/powerpoint/2010/main" val="4046293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860446675"/>
              </p:ext>
            </p:extLst>
          </p:nvPr>
        </p:nvGraphicFramePr>
        <p:xfrm>
          <a:off x="251520" y="908720"/>
          <a:ext cx="8229600" cy="4027170"/>
        </p:xfrm>
        <a:graphic>
          <a:graphicData uri="http://schemas.openxmlformats.org/drawingml/2006/table">
            <a:tbl>
              <a:tblPr/>
              <a:tblGrid>
                <a:gridCol w="8229600"/>
              </a:tblGrid>
              <a:tr h="0">
                <a:tc>
                  <a:txBody>
                    <a:bodyPr/>
                    <a:lstStyle/>
                    <a:p>
                      <a:endParaRPr lang="fr-FR" b="1" dirty="0"/>
                    </a:p>
                  </a:txBody>
                  <a:tcPr marL="0" marR="0" marT="0" marB="0">
                    <a:lnL>
                      <a:noFill/>
                    </a:lnL>
                    <a:lnR>
                      <a:noFill/>
                    </a:lnR>
                    <a:lnT>
                      <a:noFill/>
                    </a:lnT>
                    <a:lnB>
                      <a:noFill/>
                    </a:lnB>
                    <a:solidFill>
                      <a:srgbClr val="FFFFFF"/>
                    </a:solidFill>
                  </a:tcPr>
                </a:tc>
              </a:tr>
              <a:tr h="0">
                <a:tc>
                  <a:txBody>
                    <a:bodyPr/>
                    <a:lstStyle/>
                    <a:p>
                      <a:r>
                        <a:rPr lang="fr-FR" b="1" dirty="0" smtClean="0"/>
                        <a:t>Texte de Raymond Queneau – Exercices de style</a:t>
                      </a:r>
                      <a:endParaRPr lang="fr-FR" b="1" dirty="0"/>
                    </a:p>
                  </a:txBody>
                  <a:tcPr marL="47625" marR="47625" marT="47625" marB="47625">
                    <a:lnL>
                      <a:noFill/>
                    </a:lnL>
                    <a:lnR>
                      <a:noFill/>
                    </a:lnR>
                    <a:lnT>
                      <a:noFill/>
                    </a:lnT>
                    <a:lnB>
                      <a:noFill/>
                    </a:lnB>
                    <a:solidFill>
                      <a:srgbClr val="FFFFFF"/>
                    </a:solidFill>
                  </a:tcPr>
                </a:tc>
              </a:tr>
              <a:tr h="0">
                <a:tc>
                  <a:txBody>
                    <a:bodyPr/>
                    <a:lstStyle/>
                    <a:p>
                      <a:r>
                        <a:rPr lang="fr-FR" b="1" i="1" dirty="0">
                          <a:solidFill>
                            <a:schemeClr val="tx1"/>
                          </a:solidFill>
                        </a:rPr>
                        <a:t>Négativités</a:t>
                      </a:r>
                    </a:p>
                  </a:txBody>
                  <a:tcPr anchor="ctr">
                    <a:lnL>
                      <a:noFill/>
                    </a:lnL>
                    <a:lnR>
                      <a:noFill/>
                    </a:lnR>
                    <a:lnT>
                      <a:noFill/>
                    </a:lnT>
                    <a:lnB>
                      <a:noFill/>
                    </a:lnB>
                    <a:solidFill>
                      <a:schemeClr val="bg1"/>
                    </a:solidFill>
                  </a:tcPr>
                </a:tc>
              </a:tr>
              <a:tr h="0">
                <a:tc>
                  <a:txBody>
                    <a:bodyPr/>
                    <a:lstStyle/>
                    <a:p>
                      <a:endParaRPr lang="fr-FR" dirty="0">
                        <a:solidFill>
                          <a:schemeClr val="tx1"/>
                        </a:solidFill>
                      </a:endParaRPr>
                    </a:p>
                  </a:txBody>
                  <a:tcPr anchor="ctr">
                    <a:lnL>
                      <a:noFill/>
                    </a:lnL>
                    <a:lnR>
                      <a:noFill/>
                    </a:lnR>
                    <a:lnT>
                      <a:noFill/>
                    </a:lnT>
                    <a:lnB>
                      <a:noFill/>
                    </a:lnB>
                    <a:solidFill>
                      <a:schemeClr val="bg1"/>
                    </a:solidFill>
                  </a:tcPr>
                </a:tc>
              </a:tr>
              <a:tr h="0">
                <a:tc>
                  <a:txBody>
                    <a:bodyPr/>
                    <a:lstStyle/>
                    <a:p>
                      <a:r>
                        <a:rPr lang="fr-FR" dirty="0">
                          <a:solidFill>
                            <a:schemeClr val="tx1"/>
                          </a:solidFill>
                        </a:rPr>
                        <a:t>Ce n'était ni un bateau, ni un avion, mais un moyen de transport terrestre. Ce n'était ni le matin, ni le soir, mais midi. Ce n'était ni un bébé, ni un vieillard, mais un homme jeune. Ce n'était ni un ruban, ni une ficelle, mais du galon tressé. Ce n'était ni une procession, ni une bagarre, mais une bousculade. Ce n'était ni un aimable, ni un méchant, mais un rageur. Ce n'était ni une vérité, ni un mensonge, mais un prétexte. Ce n'était ni un debout, ni un gisant, mais un voulant-être assis. </a:t>
                      </a:r>
                    </a:p>
                  </a:txBody>
                  <a:tcPr anchor="ctr">
                    <a:lnL>
                      <a:noFill/>
                    </a:lnL>
                    <a:lnR>
                      <a:noFill/>
                    </a:lnR>
                    <a:lnT>
                      <a:noFill/>
                    </a:lnT>
                    <a:lnB>
                      <a:noFill/>
                    </a:lnB>
                    <a:solidFill>
                      <a:schemeClr val="bg1"/>
                    </a:solidFill>
                  </a:tcPr>
                </a:tc>
              </a:tr>
              <a:tr h="0">
                <a:tc>
                  <a:txBody>
                    <a:bodyPr/>
                    <a:lstStyle/>
                    <a:p>
                      <a:r>
                        <a:rPr lang="fr-FR" dirty="0">
                          <a:solidFill>
                            <a:schemeClr val="tx1"/>
                          </a:solidFill>
                        </a:rPr>
                        <a:t>Ce n'était ni la veille, ni le lendemain, mais le jour même. Ce n'était ni la gare du Nord, ni la gare de Lyon, mais la gare Saint-Lazare. Ce n'était ni un parent, ni un inconnu, mais un ami. Ce n'était ni une injure, ni une moquerie, mais un conseil vestimentaire. </a:t>
                      </a:r>
                    </a:p>
                  </a:txBody>
                  <a:tcPr anchor="ctr">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18517964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318</Words>
  <Application>Microsoft Office PowerPoint</Application>
  <PresentationFormat>Affichage à l'écran (4:3)</PresentationFormat>
  <Paragraphs>37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Un exemple concret</vt:lpstr>
      <vt:lpstr>Présentation PowerPoint</vt:lpstr>
      <vt:lpstr>Compétence visée</vt:lpstr>
      <vt:lpstr>Justifier </vt:lpstr>
      <vt:lpstr>Observer, comparer, manipuler oralement, à l’écrit </vt:lpstr>
      <vt:lpstr> Structurer, établir la règle, généraliser </vt:lpstr>
      <vt:lpstr>S’entrainer</vt:lpstr>
      <vt:lpstr>Réinvestir </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exemple concret</dc:title>
  <dc:creator>Delphine</dc:creator>
  <cp:lastModifiedBy>Delphine</cp:lastModifiedBy>
  <cp:revision>7</cp:revision>
  <dcterms:created xsi:type="dcterms:W3CDTF">2014-11-17T18:10:59Z</dcterms:created>
  <dcterms:modified xsi:type="dcterms:W3CDTF">2014-11-25T12:18:52Z</dcterms:modified>
</cp:coreProperties>
</file>