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ACCB-934B-47AF-81D9-984A96951E92}" type="datetimeFigureOut">
              <a:rPr lang="fr-FR" smtClean="0"/>
              <a:t>18/11/2014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F63-3B3B-407A-8680-E747F68E27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954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ACCB-934B-47AF-81D9-984A96951E92}" type="datetimeFigureOut">
              <a:rPr lang="fr-FR" smtClean="0"/>
              <a:t>18/11/2014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F63-3B3B-407A-8680-E747F68E27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676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ACCB-934B-47AF-81D9-984A96951E92}" type="datetimeFigureOut">
              <a:rPr lang="fr-FR" smtClean="0"/>
              <a:t>18/11/2014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F63-3B3B-407A-8680-E747F68E27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5745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ACCB-934B-47AF-81D9-984A96951E92}" type="datetimeFigureOut">
              <a:rPr lang="fr-FR" smtClean="0"/>
              <a:t>18/11/2014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F63-3B3B-407A-8680-E747F68E27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3880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ACCB-934B-47AF-81D9-984A96951E92}" type="datetimeFigureOut">
              <a:rPr lang="fr-FR" smtClean="0"/>
              <a:t>18/11/2014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F63-3B3B-407A-8680-E747F68E27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7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ACCB-934B-47AF-81D9-984A96951E92}" type="datetimeFigureOut">
              <a:rPr lang="fr-FR" smtClean="0"/>
              <a:t>18/11/2014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F63-3B3B-407A-8680-E747F68E27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2525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ACCB-934B-47AF-81D9-984A96951E92}" type="datetimeFigureOut">
              <a:rPr lang="fr-FR" smtClean="0"/>
              <a:t>18/11/2014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F63-3B3B-407A-8680-E747F68E27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1028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ACCB-934B-47AF-81D9-984A96951E92}" type="datetimeFigureOut">
              <a:rPr lang="fr-FR" smtClean="0"/>
              <a:t>18/11/2014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F63-3B3B-407A-8680-E747F68E27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8079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ACCB-934B-47AF-81D9-984A96951E92}" type="datetimeFigureOut">
              <a:rPr lang="fr-FR" smtClean="0"/>
              <a:t>18/11/2014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F63-3B3B-407A-8680-E747F68E27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9277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ACCB-934B-47AF-81D9-984A96951E92}" type="datetimeFigureOut">
              <a:rPr lang="fr-FR" smtClean="0"/>
              <a:t>18/11/2014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F63-3B3B-407A-8680-E747F68E27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2628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ACCB-934B-47AF-81D9-984A96951E92}" type="datetimeFigureOut">
              <a:rPr lang="fr-FR" smtClean="0"/>
              <a:t>18/11/2014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EDF63-3B3B-407A-8680-E747F68E27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63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2ACCB-934B-47AF-81D9-984A96951E92}" type="datetimeFigureOut">
              <a:rPr lang="fr-FR" smtClean="0"/>
              <a:t>18/11/2014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EDF63-3B3B-407A-8680-E747F68E27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670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/>
          <a:lstStyle/>
          <a:p>
            <a:r>
              <a:rPr lang="fr-FR" dirty="0" smtClean="0">
                <a:latin typeface="Cursive standard" pitchFamily="2" charset="0"/>
              </a:rPr>
              <a:t>Un exemple concret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2780928"/>
            <a:ext cx="6400800" cy="2304256"/>
          </a:xfrm>
          <a:ln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fr-FR" sz="4000" dirty="0" smtClean="0">
              <a:solidFill>
                <a:schemeClr val="tx1"/>
              </a:solidFill>
            </a:endParaRPr>
          </a:p>
          <a:p>
            <a:r>
              <a:rPr lang="fr-FR" sz="4000" dirty="0" smtClean="0">
                <a:solidFill>
                  <a:schemeClr val="tx1"/>
                </a:solidFill>
              </a:rPr>
              <a:t>La nature des mots</a:t>
            </a:r>
            <a:endParaRPr lang="fr-FR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57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mages-chapitre.com/ima2/original/735/6541735_104560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76672"/>
            <a:ext cx="3600400" cy="594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78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fr-FR" sz="2800" i="1" dirty="0" smtClean="0"/>
              <a:t>Compétence visée</a:t>
            </a:r>
            <a:endParaRPr lang="fr-FR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2636912"/>
            <a:ext cx="6840760" cy="2736304"/>
          </a:xfrm>
        </p:spPr>
        <p:txBody>
          <a:bodyPr>
            <a:normAutofit/>
          </a:bodyPr>
          <a:lstStyle/>
          <a:p>
            <a:pPr marL="571500" indent="-571500">
              <a:buFontTx/>
              <a:buChar char="-"/>
            </a:pPr>
            <a:r>
              <a:rPr lang="fr-FR" sz="4000" dirty="0" smtClean="0">
                <a:solidFill>
                  <a:schemeClr val="tx1"/>
                </a:solidFill>
              </a:rPr>
              <a:t>Reconnaitre les noms et les distinguer des autres mots</a:t>
            </a:r>
          </a:p>
          <a:p>
            <a:pPr marL="571500" indent="-571500">
              <a:buFontTx/>
              <a:buChar char="-"/>
            </a:pPr>
            <a:r>
              <a:rPr lang="fr-FR" sz="4000" dirty="0" smtClean="0">
                <a:solidFill>
                  <a:schemeClr val="tx1"/>
                </a:solidFill>
              </a:rPr>
              <a:t>Distinguer nom commun et nom propre</a:t>
            </a:r>
            <a:endParaRPr lang="fr-FR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62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Justifier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Une situation de production d’écrits : « </a:t>
            </a:r>
            <a:r>
              <a:rPr lang="fr-FR" i="1" dirty="0"/>
              <a:t>Vous allez écrire en quelques lignes la ville dans laquelle vous aimeriez vivre </a:t>
            </a:r>
            <a:r>
              <a:rPr lang="fr-FR" i="1" dirty="0" smtClean="0"/>
              <a:t>»,</a:t>
            </a:r>
            <a:endParaRPr lang="fr-FR" dirty="0"/>
          </a:p>
          <a:p>
            <a:r>
              <a:rPr lang="fr-FR" dirty="0"/>
              <a:t>Après lecture des productions, présenter la ville imaginaire des mots décrite par Erik Orsenna dans son livre « </a:t>
            </a:r>
            <a:r>
              <a:rPr lang="fr-FR" i="1" dirty="0"/>
              <a:t>La grammaire est une chanson douce »</a:t>
            </a:r>
          </a:p>
        </p:txBody>
      </p:sp>
    </p:spTree>
    <p:extLst>
      <p:ext uri="{BB962C8B-B14F-4D97-AF65-F5344CB8AC3E}">
        <p14:creationId xmlns:p14="http://schemas.microsoft.com/office/powerpoint/2010/main" val="361959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Observer</a:t>
            </a:r>
            <a:r>
              <a:rPr lang="fr-FR" b="1" dirty="0"/>
              <a:t>, comparer manipuler oralement, à l’écrit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- Etablir </a:t>
            </a:r>
            <a:r>
              <a:rPr lang="fr-FR" dirty="0"/>
              <a:t>la fonction des noms telle qu’elle est décrite dans le livre et associer les personnages.</a:t>
            </a:r>
          </a:p>
          <a:p>
            <a:pPr>
              <a:buFontTx/>
              <a:buChar char="-"/>
            </a:pPr>
            <a:r>
              <a:rPr lang="fr-FR" dirty="0" smtClean="0"/>
              <a:t>Par </a:t>
            </a:r>
            <a:r>
              <a:rPr lang="fr-FR" dirty="0"/>
              <a:t>groupe de deux les élèves doivent retrouver les noms dans leurs productions d’écrit. Mise en commun 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Procéder </a:t>
            </a:r>
            <a:r>
              <a:rPr lang="fr-FR" dirty="0"/>
              <a:t>au classement des mots trouvés sous les 3 personnages des noms.</a:t>
            </a:r>
          </a:p>
          <a:p>
            <a:pPr marL="0" indent="0">
              <a:buNone/>
            </a:pPr>
            <a:r>
              <a:rPr lang="fr-FR" dirty="0" smtClean="0"/>
              <a:t>- Effectuer des classements de mots selon leur nature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526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Structurer</a:t>
            </a:r>
            <a:r>
              <a:rPr lang="fr-FR" b="1" dirty="0"/>
              <a:t>, établir la règle, généraliser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87624" y="2996952"/>
            <a:ext cx="6400800" cy="1752600"/>
          </a:xfrm>
        </p:spPr>
        <p:txBody>
          <a:bodyPr/>
          <a:lstStyle/>
          <a:p>
            <a:pPr lvl="0" algn="l"/>
            <a:r>
              <a:rPr lang="fr-FR" dirty="0" smtClean="0"/>
              <a:t>- </a:t>
            </a:r>
            <a:r>
              <a:rPr lang="fr-FR" sz="4000" dirty="0" smtClean="0">
                <a:solidFill>
                  <a:schemeClr val="tx1"/>
                </a:solidFill>
              </a:rPr>
              <a:t>Affichage </a:t>
            </a:r>
            <a:r>
              <a:rPr lang="fr-FR" sz="4000" dirty="0">
                <a:solidFill>
                  <a:schemeClr val="tx1"/>
                </a:solidFill>
              </a:rPr>
              <a:t>collectif</a:t>
            </a:r>
          </a:p>
          <a:p>
            <a:pPr algn="l"/>
            <a:r>
              <a:rPr lang="fr-FR" sz="4000" dirty="0" smtClean="0">
                <a:solidFill>
                  <a:schemeClr val="tx1"/>
                </a:solidFill>
              </a:rPr>
              <a:t>- Trace </a:t>
            </a:r>
            <a:r>
              <a:rPr lang="fr-FR" sz="4000" dirty="0">
                <a:solidFill>
                  <a:schemeClr val="tx1"/>
                </a:solidFill>
              </a:rPr>
              <a:t>écrite </a:t>
            </a:r>
          </a:p>
        </p:txBody>
      </p:sp>
    </p:spTree>
    <p:extLst>
      <p:ext uri="{BB962C8B-B14F-4D97-AF65-F5344CB8AC3E}">
        <p14:creationId xmlns:p14="http://schemas.microsoft.com/office/powerpoint/2010/main" val="227644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fr-FR" b="1" dirty="0"/>
              <a:t>S’entrainer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1916832"/>
            <a:ext cx="7272808" cy="4104456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>
                <a:solidFill>
                  <a:schemeClr val="tx1"/>
                </a:solidFill>
                <a:latin typeface="Cursive standard" pitchFamily="2" charset="0"/>
              </a:rPr>
              <a:t>Des </a:t>
            </a:r>
            <a:r>
              <a:rPr lang="fr-FR" dirty="0">
                <a:solidFill>
                  <a:schemeClr val="tx1"/>
                </a:solidFill>
                <a:latin typeface="Cursive standard" pitchFamily="2" charset="0"/>
              </a:rPr>
              <a:t>exercices où l’on </a:t>
            </a:r>
            <a:r>
              <a:rPr lang="fr-FR" dirty="0" smtClean="0">
                <a:solidFill>
                  <a:schemeClr val="tx1"/>
                </a:solidFill>
                <a:latin typeface="Cursive standard" pitchFamily="2" charset="0"/>
              </a:rPr>
              <a:t>va :</a:t>
            </a:r>
            <a:endParaRPr lang="fr-FR" dirty="0">
              <a:solidFill>
                <a:schemeClr val="tx1"/>
              </a:solidFill>
              <a:latin typeface="Cursive standard" pitchFamily="2" charset="0"/>
            </a:endParaRPr>
          </a:p>
          <a:p>
            <a:pPr lvl="0" algn="l"/>
            <a:r>
              <a:rPr lang="fr-FR" dirty="0" smtClean="0"/>
              <a:t>- </a:t>
            </a:r>
            <a:r>
              <a:rPr lang="fr-FR" dirty="0" smtClean="0">
                <a:solidFill>
                  <a:schemeClr val="tx1"/>
                </a:solidFill>
              </a:rPr>
              <a:t>Utiliser </a:t>
            </a:r>
            <a:r>
              <a:rPr lang="fr-FR" dirty="0">
                <a:solidFill>
                  <a:schemeClr val="tx1"/>
                </a:solidFill>
              </a:rPr>
              <a:t>des noms pour compléter des phrases</a:t>
            </a:r>
          </a:p>
          <a:p>
            <a:pPr lvl="0" algn="l"/>
            <a:r>
              <a:rPr lang="fr-FR" dirty="0" smtClean="0">
                <a:solidFill>
                  <a:schemeClr val="tx1"/>
                </a:solidFill>
              </a:rPr>
              <a:t>- Identifier </a:t>
            </a:r>
            <a:r>
              <a:rPr lang="fr-FR" dirty="0">
                <a:solidFill>
                  <a:schemeClr val="tx1"/>
                </a:solidFill>
              </a:rPr>
              <a:t>les noms dans un groupe nominal</a:t>
            </a:r>
          </a:p>
          <a:p>
            <a:pPr lvl="0" algn="l"/>
            <a:r>
              <a:rPr lang="fr-FR" dirty="0" smtClean="0">
                <a:solidFill>
                  <a:schemeClr val="tx1"/>
                </a:solidFill>
              </a:rPr>
              <a:t>- Identifier </a:t>
            </a:r>
            <a:r>
              <a:rPr lang="fr-FR" dirty="0">
                <a:solidFill>
                  <a:schemeClr val="tx1"/>
                </a:solidFill>
              </a:rPr>
              <a:t>les noms dans une phrase</a:t>
            </a:r>
          </a:p>
          <a:p>
            <a:pPr lvl="0" algn="l"/>
            <a:r>
              <a:rPr lang="fr-FR" dirty="0" smtClean="0">
                <a:solidFill>
                  <a:schemeClr val="tx1"/>
                </a:solidFill>
              </a:rPr>
              <a:t>- Distinguer </a:t>
            </a:r>
            <a:r>
              <a:rPr lang="fr-FR" dirty="0">
                <a:solidFill>
                  <a:schemeClr val="tx1"/>
                </a:solidFill>
              </a:rPr>
              <a:t>les verbes des noms</a:t>
            </a:r>
          </a:p>
          <a:p>
            <a:pPr lvl="0" algn="l"/>
            <a:r>
              <a:rPr lang="fr-FR" dirty="0" smtClean="0">
                <a:solidFill>
                  <a:schemeClr val="tx1"/>
                </a:solidFill>
              </a:rPr>
              <a:t>- Distinguer </a:t>
            </a:r>
            <a:r>
              <a:rPr lang="fr-FR" dirty="0">
                <a:solidFill>
                  <a:schemeClr val="tx1"/>
                </a:solidFill>
              </a:rPr>
              <a:t>les articles des noms</a:t>
            </a:r>
          </a:p>
          <a:p>
            <a:pPr lvl="0" algn="l"/>
            <a:r>
              <a:rPr lang="fr-FR" dirty="0" smtClean="0">
                <a:solidFill>
                  <a:schemeClr val="tx1"/>
                </a:solidFill>
              </a:rPr>
              <a:t>- Distinguer </a:t>
            </a:r>
            <a:r>
              <a:rPr lang="fr-FR" dirty="0">
                <a:solidFill>
                  <a:schemeClr val="tx1"/>
                </a:solidFill>
              </a:rPr>
              <a:t>noms communs et noms propres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50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Réinvestir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2976"/>
          </a:xfrm>
        </p:spPr>
        <p:txBody>
          <a:bodyPr/>
          <a:lstStyle/>
          <a:p>
            <a:pPr lvl="0"/>
            <a:endParaRPr lang="fr-FR" dirty="0" smtClean="0"/>
          </a:p>
          <a:p>
            <a:pPr lvl="0"/>
            <a:r>
              <a:rPr lang="fr-FR" dirty="0" smtClean="0"/>
              <a:t>des </a:t>
            </a:r>
            <a:r>
              <a:rPr lang="fr-FR" dirty="0"/>
              <a:t>jeux d’écritures de définition </a:t>
            </a:r>
            <a:endParaRPr lang="fr-FR" dirty="0" smtClean="0"/>
          </a:p>
          <a:p>
            <a:pPr lvl="0"/>
            <a:endParaRPr lang="fr-FR" dirty="0"/>
          </a:p>
          <a:p>
            <a:pPr lvl="0"/>
            <a:r>
              <a:rPr lang="fr-FR" dirty="0" smtClean="0"/>
              <a:t>activités </a:t>
            </a:r>
            <a:r>
              <a:rPr lang="fr-FR" dirty="0"/>
              <a:t>courtes : créer un abécédaire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170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105</Words>
  <Application>Microsoft Office PowerPoint</Application>
  <PresentationFormat>Affichage à l'écran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Un exemple concret</vt:lpstr>
      <vt:lpstr>Présentation PowerPoint</vt:lpstr>
      <vt:lpstr>Compétence visée</vt:lpstr>
      <vt:lpstr>Justifier </vt:lpstr>
      <vt:lpstr> Observer, comparer manipuler oralement, à l’écrit </vt:lpstr>
      <vt:lpstr> Structurer, établir la règle, généraliser </vt:lpstr>
      <vt:lpstr>S’entrainer</vt:lpstr>
      <vt:lpstr>Réinvestir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exemple concret</dc:title>
  <dc:creator>Delphine</dc:creator>
  <cp:lastModifiedBy>Delphine</cp:lastModifiedBy>
  <cp:revision>3</cp:revision>
  <dcterms:created xsi:type="dcterms:W3CDTF">2014-11-17T20:30:41Z</dcterms:created>
  <dcterms:modified xsi:type="dcterms:W3CDTF">2014-11-18T09:31:35Z</dcterms:modified>
</cp:coreProperties>
</file>