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85" r:id="rId4"/>
    <p:sldId id="258" r:id="rId5"/>
    <p:sldId id="261" r:id="rId6"/>
    <p:sldId id="264" r:id="rId7"/>
    <p:sldId id="266" r:id="rId8"/>
    <p:sldId id="262" r:id="rId9"/>
    <p:sldId id="281" r:id="rId10"/>
    <p:sldId id="267" r:id="rId11"/>
    <p:sldId id="282" r:id="rId12"/>
    <p:sldId id="269" r:id="rId13"/>
    <p:sldId id="271" r:id="rId14"/>
    <p:sldId id="272" r:id="rId15"/>
    <p:sldId id="274" r:id="rId16"/>
    <p:sldId id="275" r:id="rId17"/>
    <p:sldId id="276" r:id="rId18"/>
    <p:sldId id="277" r:id="rId19"/>
    <p:sldId id="278" r:id="rId20"/>
    <p:sldId id="284" r:id="rId21"/>
    <p:sldId id="283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C1936-46A9-4814-A28D-0518BB259B2A}" type="datetimeFigureOut">
              <a:rPr lang="fr-FR" smtClean="0"/>
              <a:t>02/12/2014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6AA7C-02E7-4A49-8EE2-A8670841B9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5694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C1936-46A9-4814-A28D-0518BB259B2A}" type="datetimeFigureOut">
              <a:rPr lang="fr-FR" smtClean="0"/>
              <a:t>02/12/2014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6AA7C-02E7-4A49-8EE2-A8670841B9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389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C1936-46A9-4814-A28D-0518BB259B2A}" type="datetimeFigureOut">
              <a:rPr lang="fr-FR" smtClean="0"/>
              <a:t>02/12/2014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6AA7C-02E7-4A49-8EE2-A8670841B9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7896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C1936-46A9-4814-A28D-0518BB259B2A}" type="datetimeFigureOut">
              <a:rPr lang="fr-FR" smtClean="0"/>
              <a:t>02/12/2014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6AA7C-02E7-4A49-8EE2-A8670841B9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3783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C1936-46A9-4814-A28D-0518BB259B2A}" type="datetimeFigureOut">
              <a:rPr lang="fr-FR" smtClean="0"/>
              <a:t>02/12/2014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6AA7C-02E7-4A49-8EE2-A8670841B9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6220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C1936-46A9-4814-A28D-0518BB259B2A}" type="datetimeFigureOut">
              <a:rPr lang="fr-FR" smtClean="0"/>
              <a:t>02/12/2014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6AA7C-02E7-4A49-8EE2-A8670841B9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7659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C1936-46A9-4814-A28D-0518BB259B2A}" type="datetimeFigureOut">
              <a:rPr lang="fr-FR" smtClean="0"/>
              <a:t>02/12/2014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6AA7C-02E7-4A49-8EE2-A8670841B9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0142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C1936-46A9-4814-A28D-0518BB259B2A}" type="datetimeFigureOut">
              <a:rPr lang="fr-FR" smtClean="0"/>
              <a:t>02/12/2014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6AA7C-02E7-4A49-8EE2-A8670841B9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4973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C1936-46A9-4814-A28D-0518BB259B2A}" type="datetimeFigureOut">
              <a:rPr lang="fr-FR" smtClean="0"/>
              <a:t>02/12/2014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6AA7C-02E7-4A49-8EE2-A8670841B9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330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C1936-46A9-4814-A28D-0518BB259B2A}" type="datetimeFigureOut">
              <a:rPr lang="fr-FR" smtClean="0"/>
              <a:t>02/12/2014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6AA7C-02E7-4A49-8EE2-A8670841B9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3073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C1936-46A9-4814-A28D-0518BB259B2A}" type="datetimeFigureOut">
              <a:rPr lang="fr-FR" smtClean="0"/>
              <a:t>02/12/2014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6AA7C-02E7-4A49-8EE2-A8670841B9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4827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C1936-46A9-4814-A28D-0518BB259B2A}" type="datetimeFigureOut">
              <a:rPr lang="fr-FR" smtClean="0"/>
              <a:t>02/12/2014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6AA7C-02E7-4A49-8EE2-A8670841B9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0146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2420888"/>
            <a:ext cx="7772400" cy="1902073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Cursive standard" pitchFamily="2" charset="0"/>
              </a:rPr>
              <a:t>Mettre en place une démarche d’investigation en grammaire</a:t>
            </a:r>
            <a:endParaRPr lang="fr-FR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59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8229600" cy="4752528"/>
          </a:xfrm>
        </p:spPr>
        <p:txBody>
          <a:bodyPr>
            <a:normAutofit/>
          </a:bodyPr>
          <a:lstStyle/>
          <a:p>
            <a:r>
              <a:rPr lang="fr-FR" sz="27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27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Comment </a:t>
            </a:r>
            <a:r>
              <a:rPr lang="fr-FR" sz="4000" u="sng" dirty="0">
                <a:latin typeface="Arial" panose="020B0604020202020204" pitchFamily="34" charset="0"/>
                <a:cs typeface="Arial" panose="020B0604020202020204" pitchFamily="34" charset="0"/>
              </a:rPr>
              <a:t>enseigner la </a:t>
            </a:r>
            <a:r>
              <a:rPr lang="fr-FR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grammaire</a:t>
            </a:r>
            <a:br>
              <a:rPr lang="fr-FR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40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40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u="sng" dirty="0">
                <a:latin typeface="Arial" panose="020B0604020202020204" pitchFamily="34" charset="0"/>
                <a:cs typeface="Arial" panose="020B0604020202020204" pitchFamily="34" charset="0"/>
              </a:rPr>
              <a:t>au regard des programmes</a:t>
            </a: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b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164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772816"/>
            <a:ext cx="7772400" cy="2763738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Ces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programmes insistent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sur</a:t>
            </a:r>
            <a:b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l’utilité de la mise en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place</a:t>
            </a:r>
            <a:b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de deux types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d’activités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complémentaires</a:t>
            </a:r>
            <a:r>
              <a:rPr lang="fr-FR" dirty="0"/>
              <a:t>.</a:t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716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7442533"/>
              </p:ext>
            </p:extLst>
          </p:nvPr>
        </p:nvGraphicFramePr>
        <p:xfrm>
          <a:off x="1204913" y="476673"/>
          <a:ext cx="6967486" cy="63840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83743"/>
                <a:gridCol w="3483743"/>
              </a:tblGrid>
              <a:tr h="34404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 activités courtes</a:t>
                      </a:r>
                      <a:endParaRPr lang="fr-FR" sz="2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 activités longues</a:t>
                      </a: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</a:tr>
              <a:tr h="132482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apprentissage structuré des automatismes et des savoir-faire instrumentaux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recours à des situations d'exploration, de découverte ou de réflexion sur des problèmes à résoudre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</a:tr>
              <a:tr h="470874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u="sng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Objectifs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Systématiser </a:t>
                      </a: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apprentissages et développer des </a:t>
                      </a:r>
                      <a:r>
                        <a:rPr lang="fr-FR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automatismes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fr-FR" sz="18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Relancer </a:t>
                      </a: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l’intérêt et la curiosité pour la langue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Objectifs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fr-FR" sz="18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Conduire </a:t>
                      </a: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élèves à changer les représentations qui sont les leurs</a:t>
                      </a:r>
                      <a:r>
                        <a:rPr lang="fr-FR" sz="18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fr-FR" sz="18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Prendre le temps de construire la compréhension d’une notion : étude de phénomènes à forte rentabilité morphologique et orthographique : corpus d'observations, formulation de régularités, structuration des acquis pour les mémoriser</a:t>
                      </a: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04913" y="1425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3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980729"/>
            <a:ext cx="7772400" cy="1080120"/>
          </a:xfrm>
        </p:spPr>
        <p:txBody>
          <a:bodyPr/>
          <a:lstStyle/>
          <a:p>
            <a:r>
              <a:rPr lang="fr-FR" dirty="0" smtClean="0"/>
              <a:t>Intérêt de cette démarche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1916832"/>
            <a:ext cx="7776864" cy="3960440"/>
          </a:xfrm>
        </p:spPr>
        <p:txBody>
          <a:bodyPr>
            <a:normAutofit fontScale="55000" lnSpcReduction="20000"/>
          </a:bodyPr>
          <a:lstStyle/>
          <a:p>
            <a:r>
              <a:rPr lang="fr-FR" sz="4500" b="1" u="sng" dirty="0" smtClean="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Lever </a:t>
            </a:r>
            <a:r>
              <a:rPr lang="fr-FR" sz="4500" b="1" u="sng" dirty="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un certain nombre d’obstacles </a:t>
            </a:r>
            <a:endParaRPr lang="fr-FR" sz="4500" b="1" u="sng" dirty="0" smtClean="0">
              <a:solidFill>
                <a:schemeClr val="tx1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endParaRPr lang="fr-FR" sz="4500" b="1" u="sng" dirty="0" smtClean="0">
              <a:solidFill>
                <a:schemeClr val="tx1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457200" lvl="0" indent="-457200" algn="l">
              <a:buFontTx/>
              <a:buChar char="-"/>
            </a:pPr>
            <a:r>
              <a:rPr lang="fr-FR" sz="3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fr-FR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côté abstrait de la grammaire pour bon nombre </a:t>
            </a:r>
            <a:r>
              <a:rPr lang="fr-FR" sz="3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d’élèves.</a:t>
            </a:r>
          </a:p>
          <a:p>
            <a:pPr lvl="0" algn="l"/>
            <a:endParaRPr lang="fr-FR" sz="3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571500" algn="l">
              <a:buFontTx/>
              <a:buChar char="-"/>
            </a:pPr>
            <a:r>
              <a:rPr lang="fr-FR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Certains élèves ne sont pas prêts pour cet  </a:t>
            </a:r>
          </a:p>
          <a:p>
            <a:pPr lvl="0" algn="l"/>
            <a:r>
              <a:rPr lang="fr-FR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fr-FR" sz="3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apprentissage.</a:t>
            </a:r>
            <a:endParaRPr lang="fr-FR" sz="3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/>
            <a:endParaRPr lang="fr-FR" sz="3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algn="l">
              <a:buFontTx/>
              <a:buChar char="-"/>
            </a:pPr>
            <a:r>
              <a:rPr lang="fr-FR" sz="3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fr-FR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 difficile de les rendre </a:t>
            </a:r>
            <a:r>
              <a:rPr lang="fr-FR" sz="3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actifs.</a:t>
            </a:r>
          </a:p>
          <a:p>
            <a:pPr lvl="0" algn="l"/>
            <a:endParaRPr lang="fr-FR" sz="3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/>
            <a:r>
              <a:rPr lang="fr-FR" sz="3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fr-FR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surtout : il y a une difficulté à réinvestir ce que l’on a appris dans d’autres domaines notamment en production </a:t>
            </a:r>
            <a:r>
              <a:rPr lang="fr-FR" sz="3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d’écrits.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59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u="sng" dirty="0" smtClean="0"/>
              <a:t/>
            </a:r>
            <a:br>
              <a:rPr lang="fr-FR" u="sng" dirty="0" smtClean="0"/>
            </a:br>
            <a:r>
              <a:rPr lang="fr-FR" dirty="0" smtClean="0"/>
              <a:t>Les </a:t>
            </a:r>
            <a:r>
              <a:rPr lang="fr-FR" dirty="0"/>
              <a:t>étapes de cette démarche de résolution de problèmes en français</a:t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1988840"/>
            <a:ext cx="8064896" cy="3960440"/>
          </a:xfrm>
        </p:spPr>
        <p:txBody>
          <a:bodyPr>
            <a:normAutofit fontScale="40000" lnSpcReduction="20000"/>
          </a:bodyPr>
          <a:lstStyle/>
          <a:p>
            <a:endParaRPr lang="fr-FR" sz="70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fr-FR" sz="7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Cinq </a:t>
            </a:r>
            <a:r>
              <a:rPr lang="fr-FR" sz="7000" dirty="0">
                <a:solidFill>
                  <a:schemeClr val="tx1"/>
                </a:solidFill>
                <a:latin typeface="Comic Sans MS" panose="030F0702030302020204" pitchFamily="66" charset="0"/>
              </a:rPr>
              <a:t>temps </a:t>
            </a:r>
            <a:r>
              <a:rPr lang="fr-FR" sz="7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:</a:t>
            </a:r>
          </a:p>
          <a:p>
            <a:pPr algn="l"/>
            <a:r>
              <a:rPr lang="fr-FR" sz="7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   * Justifier </a:t>
            </a:r>
            <a:endParaRPr lang="fr-FR" sz="7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lvl="1" algn="l"/>
            <a:r>
              <a:rPr lang="fr-FR" sz="7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* Observer, comparer </a:t>
            </a:r>
            <a:r>
              <a:rPr lang="fr-FR" sz="7000" dirty="0">
                <a:solidFill>
                  <a:schemeClr val="tx1"/>
                </a:solidFill>
                <a:latin typeface="Comic Sans MS" panose="030F0702030302020204" pitchFamily="66" charset="0"/>
              </a:rPr>
              <a:t>: manipuler oralement, </a:t>
            </a:r>
            <a:r>
              <a:rPr lang="fr-FR" sz="7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lvl="1" algn="l"/>
            <a:r>
              <a:rPr lang="fr-FR" sz="70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fr-FR" sz="7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 à </a:t>
            </a:r>
            <a:r>
              <a:rPr lang="fr-FR" sz="7000" dirty="0">
                <a:solidFill>
                  <a:schemeClr val="tx1"/>
                </a:solidFill>
                <a:latin typeface="Comic Sans MS" panose="030F0702030302020204" pitchFamily="66" charset="0"/>
              </a:rPr>
              <a:t>l’écrit</a:t>
            </a:r>
          </a:p>
          <a:p>
            <a:pPr lvl="1" algn="l"/>
            <a:r>
              <a:rPr lang="fr-FR" sz="7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* Structurer</a:t>
            </a:r>
            <a:r>
              <a:rPr lang="fr-FR" sz="7000" dirty="0">
                <a:solidFill>
                  <a:schemeClr val="tx1"/>
                </a:solidFill>
                <a:latin typeface="Comic Sans MS" panose="030F0702030302020204" pitchFamily="66" charset="0"/>
              </a:rPr>
              <a:t>, établir la règle, généraliser</a:t>
            </a:r>
          </a:p>
          <a:p>
            <a:pPr lvl="1" algn="l"/>
            <a:r>
              <a:rPr lang="fr-FR" sz="7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* S’entraîner</a:t>
            </a:r>
            <a:endParaRPr lang="fr-FR" sz="7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lvl="1" algn="l"/>
            <a:r>
              <a:rPr lang="fr-FR" sz="7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* Réinvestir</a:t>
            </a:r>
            <a:endParaRPr lang="fr-FR" sz="7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187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1 / </a:t>
            </a:r>
            <a:r>
              <a:rPr lang="fr-FR" u="sng" dirty="0" smtClean="0"/>
              <a:t>Justifier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u="sng" dirty="0" smtClean="0"/>
              <a:t>Objectif</a:t>
            </a:r>
            <a:r>
              <a:rPr lang="fr-FR" b="1" dirty="0"/>
              <a:t> : prendre conscience d’un problème de </a:t>
            </a:r>
            <a:r>
              <a:rPr lang="fr-FR" b="1" dirty="0" smtClean="0"/>
              <a:t>langue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Il s’agit de proposer une situation de production qui déstabilise les compétences acquises.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6628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2 / </a:t>
            </a:r>
            <a:r>
              <a:rPr lang="fr-FR" u="sng" dirty="0" smtClean="0"/>
              <a:t>Observer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u="sng" dirty="0"/>
              <a:t>Objectif</a:t>
            </a:r>
            <a:r>
              <a:rPr lang="fr-FR" b="1" dirty="0"/>
              <a:t> : l’institution d’un savoir</a:t>
            </a: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/>
              <a:t>Observation d’un corpus réalisé en fonction de l’objectif visé pour  mettre en avant les régularités</a:t>
            </a:r>
          </a:p>
          <a:p>
            <a:r>
              <a:rPr lang="fr-FR" dirty="0"/>
              <a:t>Importance capitale des activités de tri, de classement,  de manipulation pour repérer les régularités</a:t>
            </a:r>
          </a:p>
          <a:p>
            <a:r>
              <a:rPr lang="fr-FR" dirty="0"/>
              <a:t>Faire des hypothèses de fonctionnement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744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3 / </a:t>
            </a:r>
            <a:r>
              <a:rPr lang="fr-FR" u="sng" dirty="0" smtClean="0"/>
              <a:t>La phase de rédaction de la règle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Importance de la phase écrite = mémoire, outil facilement </a:t>
            </a:r>
            <a:r>
              <a:rPr lang="fr-FR" dirty="0" smtClean="0"/>
              <a:t>consultable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C’est la formulation de la solution au problème posé.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818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72400" cy="1470025"/>
          </a:xfrm>
        </p:spPr>
        <p:txBody>
          <a:bodyPr/>
          <a:lstStyle/>
          <a:p>
            <a:pPr algn="l"/>
            <a:r>
              <a:rPr lang="fr-FR" dirty="0" smtClean="0"/>
              <a:t>4 / </a:t>
            </a:r>
            <a:r>
              <a:rPr lang="fr-FR" u="sng" dirty="0" smtClean="0"/>
              <a:t>La phase d’entrainement</a:t>
            </a:r>
            <a:endParaRPr lang="fr-FR" u="sng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43608" y="2204864"/>
            <a:ext cx="7416824" cy="3312368"/>
          </a:xfrm>
        </p:spPr>
        <p:txBody>
          <a:bodyPr/>
          <a:lstStyle/>
          <a:p>
            <a:pPr algn="l"/>
            <a:r>
              <a:rPr lang="fr-FR" dirty="0">
                <a:solidFill>
                  <a:schemeClr val="tx1"/>
                </a:solidFill>
              </a:rPr>
              <a:t>Une phase d’application pure est nécessaire pour consolider la règle et appliquer les procédures. Elle doit être longue et récurrente.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788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5 / </a:t>
            </a:r>
            <a:r>
              <a:rPr lang="fr-FR" u="sng" dirty="0" smtClean="0"/>
              <a:t>Phase de réinvestissement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u="sng" dirty="0"/>
              <a:t>L’objectif</a:t>
            </a:r>
            <a:r>
              <a:rPr lang="fr-FR" b="1" dirty="0"/>
              <a:t> : faire du concept étudié un outil dont l’élève se servira dans des situations diverses.</a:t>
            </a: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/>
              <a:t>Elle se fait par le biais d’activités courtes, dans toutes les disciplines, dans des tâches de lecture et d’écriture.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362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/>
          </a:p>
          <a:p>
            <a:pPr lvl="0"/>
            <a:r>
              <a:rPr lang="fr-FR" dirty="0" smtClean="0"/>
              <a:t>  Qu’est – ce que la </a:t>
            </a:r>
            <a:r>
              <a:rPr lang="fr-FR" b="1" dirty="0" smtClean="0"/>
              <a:t>démarche de résolution de problèmes</a:t>
            </a:r>
            <a:r>
              <a:rPr lang="fr-FR" dirty="0" smtClean="0"/>
              <a:t>, quelles en sont les grandes </a:t>
            </a:r>
            <a:r>
              <a:rPr lang="fr-FR" b="1" dirty="0" smtClean="0"/>
              <a:t>étapes</a:t>
            </a:r>
            <a:r>
              <a:rPr lang="fr-FR" dirty="0" smtClean="0"/>
              <a:t> ?</a:t>
            </a:r>
          </a:p>
          <a:p>
            <a:pPr lvl="0"/>
            <a:endParaRPr lang="fr-FR" dirty="0" smtClean="0"/>
          </a:p>
          <a:p>
            <a:pPr lvl="0"/>
            <a:r>
              <a:rPr lang="fr-FR" dirty="0" smtClean="0"/>
              <a:t>  Comment mettre en œuvre </a:t>
            </a:r>
            <a:r>
              <a:rPr lang="fr-FR" b="1" dirty="0" smtClean="0"/>
              <a:t>une démarche de résolution de problèmes en français et plus particulièrement en grammaire?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338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ursive standard" pitchFamily="2" charset="0"/>
              </a:rPr>
              <a:t>En conclusion</a:t>
            </a:r>
            <a:endParaRPr lang="fr-FR" dirty="0">
              <a:latin typeface="Cursive standard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fr-FR" dirty="0"/>
              <a:t>Prendre le temps nécessaire pour les notions rentables</a:t>
            </a:r>
          </a:p>
          <a:p>
            <a:pPr lvl="0"/>
            <a:r>
              <a:rPr lang="fr-FR" dirty="0"/>
              <a:t>Structurer les apprentissages et adopter une approche systématique</a:t>
            </a:r>
          </a:p>
          <a:p>
            <a:pPr lvl="0"/>
            <a:r>
              <a:rPr lang="fr-FR" dirty="0"/>
              <a:t>Aller de l’oral vers l’écrit</a:t>
            </a:r>
          </a:p>
          <a:p>
            <a:pPr lvl="0"/>
            <a:r>
              <a:rPr lang="fr-FR" dirty="0"/>
              <a:t>Développer les compétences de catégorisation avant tout</a:t>
            </a:r>
          </a:p>
          <a:p>
            <a:pPr lvl="0"/>
            <a:r>
              <a:rPr lang="fr-FR" dirty="0"/>
              <a:t>Faire de la grammaire un objet de réflexion et un outil pour être efficace en réception comme en production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999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2088232"/>
          </a:xfrm>
        </p:spPr>
        <p:txBody>
          <a:bodyPr>
            <a:normAutofit fontScale="90000"/>
          </a:bodyPr>
          <a:lstStyle/>
          <a:p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/>
              <a:t> </a:t>
            </a:r>
            <a:r>
              <a:rPr lang="fr-FR" dirty="0" smtClean="0"/>
              <a:t>Un </a:t>
            </a:r>
            <a:r>
              <a:rPr lang="fr-FR" dirty="0"/>
              <a:t>proverbe qui </a:t>
            </a:r>
            <a:r>
              <a:rPr lang="fr-FR" dirty="0" smtClean="0"/>
              <a:t>illustre</a:t>
            </a:r>
            <a:br>
              <a:rPr lang="fr-FR" dirty="0" smtClean="0"/>
            </a:br>
            <a:r>
              <a:rPr lang="fr-FR" dirty="0" smtClean="0"/>
              <a:t> </a:t>
            </a:r>
            <a:r>
              <a:rPr lang="fr-FR" dirty="0"/>
              <a:t>bien cette démarche :</a:t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656784" cy="1872208"/>
          </a:xfrm>
        </p:spPr>
        <p:txBody>
          <a:bodyPr/>
          <a:lstStyle/>
          <a:p>
            <a:r>
              <a:rPr lang="fr-FR" b="1" dirty="0">
                <a:solidFill>
                  <a:schemeClr val="accent2"/>
                </a:solidFill>
              </a:rPr>
              <a:t>J’entends et j’oublie</a:t>
            </a:r>
            <a:br>
              <a:rPr lang="fr-FR" b="1" dirty="0">
                <a:solidFill>
                  <a:schemeClr val="accent2"/>
                </a:solidFill>
              </a:rPr>
            </a:br>
            <a:r>
              <a:rPr lang="fr-FR" b="1" dirty="0">
                <a:solidFill>
                  <a:schemeClr val="accent2"/>
                </a:solidFill>
              </a:rPr>
              <a:t>Je vois et je me souviens</a:t>
            </a:r>
            <a:br>
              <a:rPr lang="fr-FR" b="1" dirty="0">
                <a:solidFill>
                  <a:schemeClr val="accent2"/>
                </a:solidFill>
              </a:rPr>
            </a:br>
            <a:r>
              <a:rPr lang="fr-FR" b="1" dirty="0">
                <a:solidFill>
                  <a:schemeClr val="accent2"/>
                </a:solidFill>
              </a:rPr>
              <a:t>Je fais et je comprends</a:t>
            </a:r>
          </a:p>
        </p:txBody>
      </p:sp>
    </p:spTree>
    <p:extLst>
      <p:ext uri="{BB962C8B-B14F-4D97-AF65-F5344CB8AC3E}">
        <p14:creationId xmlns:p14="http://schemas.microsoft.com/office/powerpoint/2010/main" val="119398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43608" y="1196752"/>
            <a:ext cx="6696744" cy="3384376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Deux exemples concrets : 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→    </a:t>
            </a:r>
            <a:r>
              <a:rPr lang="fr-FR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La phrase négative</a:t>
            </a:r>
          </a:p>
          <a:p>
            <a:pPr algn="l"/>
            <a:endParaRPr lang="fr-FR" sz="9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  <a:latin typeface="Calibri" panose="020F0502020204030204" pitchFamily="34" charset="0"/>
              </a:rPr>
              <a:t>→</a:t>
            </a:r>
            <a:r>
              <a:rPr lang="fr-FR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  La nature des </a:t>
            </a:r>
            <a:r>
              <a:rPr lang="fr-FR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mots</a:t>
            </a:r>
          </a:p>
          <a:p>
            <a:pPr algn="l"/>
            <a:endParaRPr lang="fr-FR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  <a:latin typeface="Calibri" panose="020F0502020204030204" pitchFamily="34" charset="0"/>
              </a:rPr>
              <a:t>Travail de recherche</a:t>
            </a:r>
            <a:endParaRPr lang="fr-FR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98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Caractéristiques de cette démarche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/>
              <a:t>Une situation-problème est organisée autour du franchissement d'un </a:t>
            </a:r>
            <a:r>
              <a:rPr lang="fr-FR" b="1" dirty="0"/>
              <a:t>obstacle</a:t>
            </a:r>
            <a:r>
              <a:rPr lang="fr-FR" dirty="0"/>
              <a:t> par la </a:t>
            </a:r>
            <a:r>
              <a:rPr lang="fr-FR" dirty="0" smtClean="0"/>
              <a:t>classe.</a:t>
            </a:r>
          </a:p>
          <a:p>
            <a:pPr marL="0" lvl="0" indent="0">
              <a:buNone/>
            </a:pPr>
            <a:endParaRPr lang="fr-FR" dirty="0" smtClean="0"/>
          </a:p>
          <a:p>
            <a:r>
              <a:rPr lang="fr-FR" dirty="0" smtClean="0"/>
              <a:t>Une véritable </a:t>
            </a:r>
            <a:r>
              <a:rPr lang="fr-FR" b="1" dirty="0"/>
              <a:t>énigme </a:t>
            </a:r>
            <a:r>
              <a:rPr lang="fr-FR" dirty="0"/>
              <a:t>à résoudre, dans laquelle </a:t>
            </a:r>
            <a:r>
              <a:rPr lang="fr-FR" dirty="0" smtClean="0"/>
              <a:t>les élèves </a:t>
            </a:r>
            <a:r>
              <a:rPr lang="fr-FR" dirty="0"/>
              <a:t>sont en mesure de s'investir.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417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256584"/>
          </a:xfrm>
        </p:spPr>
        <p:txBody>
          <a:bodyPr/>
          <a:lstStyle/>
          <a:p>
            <a:pPr lvl="0"/>
            <a:r>
              <a:rPr lang="fr-FR" dirty="0" smtClean="0"/>
              <a:t>une </a:t>
            </a:r>
            <a:r>
              <a:rPr lang="fr-FR" dirty="0"/>
              <a:t>résistance </a:t>
            </a:r>
            <a:r>
              <a:rPr lang="fr-FR" dirty="0" smtClean="0"/>
              <a:t>suffisante</a:t>
            </a:r>
          </a:p>
          <a:p>
            <a:pPr marL="0" lvl="0" indent="0">
              <a:buNone/>
            </a:pPr>
            <a:r>
              <a:rPr lang="fr-FR" dirty="0"/>
              <a:t> </a:t>
            </a:r>
            <a:r>
              <a:rPr lang="fr-FR" dirty="0" smtClean="0"/>
              <a:t>     → investir </a:t>
            </a:r>
            <a:r>
              <a:rPr lang="fr-FR" dirty="0"/>
              <a:t>ses connaissances antérieures disponibles ainsi que ses représentations, </a:t>
            </a:r>
            <a:endParaRPr lang="fr-FR" dirty="0" smtClean="0"/>
          </a:p>
          <a:p>
            <a:pPr marL="0" lvl="0" indent="0">
              <a:buNone/>
            </a:pPr>
            <a:r>
              <a:rPr lang="fr-FR" dirty="0" smtClean="0"/>
              <a:t>      → une remise </a:t>
            </a:r>
            <a:r>
              <a:rPr lang="fr-FR" dirty="0"/>
              <a:t>en cause et </a:t>
            </a:r>
            <a:r>
              <a:rPr lang="fr-FR" dirty="0" smtClean="0"/>
              <a:t>l'élaboration </a:t>
            </a:r>
            <a:r>
              <a:rPr lang="fr-FR" dirty="0"/>
              <a:t>de nouvelles idées. </a:t>
            </a:r>
          </a:p>
          <a:p>
            <a:pPr lvl="0"/>
            <a:r>
              <a:rPr lang="fr-FR" dirty="0"/>
              <a:t>Pour autant, la solution ne doit pourtant pas être perçue comme hors d'atteinte pour les élèves. </a:t>
            </a:r>
          </a:p>
          <a:p>
            <a:r>
              <a:rPr lang="fr-FR" dirty="0" smtClean="0"/>
              <a:t>La notion d’étayage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841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20072" y="274638"/>
            <a:ext cx="3456384" cy="778098"/>
          </a:xfrm>
        </p:spPr>
        <p:txBody>
          <a:bodyPr/>
          <a:lstStyle/>
          <a:p>
            <a:r>
              <a:rPr lang="fr-FR" dirty="0" smtClean="0"/>
              <a:t>La démarche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9019581"/>
              </p:ext>
            </p:extLst>
          </p:nvPr>
        </p:nvGraphicFramePr>
        <p:xfrm>
          <a:off x="539551" y="620688"/>
          <a:ext cx="4702505" cy="5993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95412"/>
                <a:gridCol w="2107093"/>
              </a:tblGrid>
              <a:tr h="460279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fr-FR" sz="2000" b="1" kern="1200" dirty="0">
                          <a:effectLst/>
                        </a:rPr>
                        <a:t>PHASES</a:t>
                      </a:r>
                      <a:endParaRPr lang="fr-F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831" marR="71831" marT="35916" marB="35916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fr-FR" sz="2000" b="1" kern="1200" dirty="0">
                          <a:effectLst/>
                        </a:rPr>
                        <a:t>« QUESTIONS »</a:t>
                      </a:r>
                      <a:endParaRPr lang="fr-F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831" marR="71831" marT="35916" marB="35916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088849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fr-FR" sz="2000" kern="1200" dirty="0">
                          <a:effectLst/>
                        </a:rPr>
                        <a:t>MOTIVATION</a:t>
                      </a:r>
                      <a:endParaRPr lang="fr-F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831" marR="71831" marT="35916" marB="35916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2000" kern="1200" dirty="0" smtClean="0">
                          <a:effectLst/>
                        </a:rPr>
                        <a:t>Comment </a:t>
                      </a:r>
                      <a:r>
                        <a:rPr lang="fr-FR" sz="2000" kern="1200" dirty="0">
                          <a:effectLst/>
                        </a:rPr>
                        <a:t>démarrer un projet?</a:t>
                      </a:r>
                      <a:r>
                        <a:rPr lang="fr-FR" sz="2000" dirty="0">
                          <a:effectLst/>
                        </a:rPr>
                        <a:t> </a:t>
                      </a:r>
                      <a:endParaRPr lang="fr-FR" sz="2000" dirty="0">
                        <a:effectLst/>
                        <a:latin typeface="Calibri"/>
                      </a:endParaRPr>
                    </a:p>
                  </a:txBody>
                  <a:tcPr marL="71831" marR="71831" marT="35916" marB="35916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82726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fr-FR" sz="2000" kern="1200" dirty="0">
                          <a:effectLst/>
                        </a:rPr>
                        <a:t>PROBLEMATISATION</a:t>
                      </a:r>
                      <a:endParaRPr lang="fr-F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831" marR="71831" marT="35916" marB="35916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fr-FR" sz="2000" kern="1200" dirty="0">
                          <a:effectLst/>
                        </a:rPr>
                        <a:t>Qu’est-ce qu’on cherche?</a:t>
                      </a:r>
                      <a:endParaRPr lang="fr-F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831" marR="71831" marT="35916" marB="35916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631047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fr-FR" sz="2000" kern="1200" dirty="0" smtClean="0">
                        <a:effectLst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fr-FR" sz="2000" kern="1200" dirty="0" smtClean="0">
                          <a:effectLst/>
                        </a:rPr>
                        <a:t>STRATEGIE </a:t>
                      </a:r>
                      <a:r>
                        <a:rPr lang="fr-FR" sz="2000" kern="1200" dirty="0">
                          <a:effectLst/>
                        </a:rPr>
                        <a:t>DE RECHERCHE</a:t>
                      </a:r>
                      <a:endParaRPr lang="fr-F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831" marR="71831" marT="35916" marB="35916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  <a:endParaRPr lang="fr-FR" sz="2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kern="1200" dirty="0" smtClean="0">
                          <a:effectLst/>
                        </a:rPr>
                        <a:t>Comment </a:t>
                      </a:r>
                      <a:r>
                        <a:rPr lang="fr-FR" sz="2000" kern="1200" dirty="0">
                          <a:effectLst/>
                        </a:rPr>
                        <a:t>va-t-on faire pour chercher?</a:t>
                      </a:r>
                      <a:r>
                        <a:rPr lang="fr-FR" sz="2000" dirty="0">
                          <a:effectLst/>
                        </a:rPr>
                        <a:t> </a:t>
                      </a:r>
                      <a:endParaRPr lang="fr-FR" sz="2000" dirty="0">
                        <a:effectLst/>
                        <a:latin typeface="Calibri"/>
                      </a:endParaRPr>
                    </a:p>
                  </a:txBody>
                  <a:tcPr marL="71831" marR="71831" marT="35916" marB="35916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82726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fr-FR" sz="2000" kern="1200">
                          <a:effectLst/>
                        </a:rPr>
                        <a:t>MISE EN ŒUVRE DU PROJET</a:t>
                      </a:r>
                      <a:endParaRPr lang="fr-F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831" marR="71831" marT="35916" marB="35916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fr-FR" sz="2000" kern="1200" dirty="0">
                          <a:effectLst/>
                        </a:rPr>
                        <a:t>Observons, manipulons. </a:t>
                      </a:r>
                      <a:endParaRPr lang="fr-F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831" marR="71831" marT="35916" marB="35916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82726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fr-FR" sz="2000" kern="1200">
                          <a:effectLst/>
                        </a:rPr>
                        <a:t>CONFRONTATION</a:t>
                      </a:r>
                      <a:endParaRPr lang="fr-F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831" marR="71831" marT="35916" marB="35916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fr-FR" sz="2000" kern="1200" dirty="0">
                          <a:effectLst/>
                        </a:rPr>
                        <a:t>A-t-on trouvé ce qu’on cherchait?</a:t>
                      </a:r>
                      <a:endParaRPr lang="fr-F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831" marR="71831" marT="35916" marB="35916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60279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fr-FR" sz="2000" kern="1200">
                          <a:effectLst/>
                        </a:rPr>
                        <a:t>CONCLUSION</a:t>
                      </a:r>
                      <a:endParaRPr lang="fr-F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831" marR="71831" marT="35916" marB="35916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fr-FR" sz="2000" kern="1200" dirty="0">
                          <a:effectLst/>
                        </a:rPr>
                        <a:t>Qu’a-t-on appris?</a:t>
                      </a:r>
                      <a:endParaRPr lang="fr-F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831" marR="71831" marT="35916" marB="35916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Zone de texte 2"/>
          <p:cNvSpPr txBox="1">
            <a:spLocks noChangeArrowheads="1"/>
          </p:cNvSpPr>
          <p:nvPr/>
        </p:nvSpPr>
        <p:spPr bwMode="auto">
          <a:xfrm>
            <a:off x="6013464" y="980728"/>
            <a:ext cx="1512168" cy="7920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Choix de l’enseignant</a:t>
            </a:r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6013464" y="3068960"/>
            <a:ext cx="1542815" cy="194425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Construction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progressive du savoir avec les élèves</a:t>
            </a:r>
          </a:p>
        </p:txBody>
      </p:sp>
    </p:spTree>
    <p:extLst>
      <p:ext uri="{BB962C8B-B14F-4D97-AF65-F5344CB8AC3E}">
        <p14:creationId xmlns:p14="http://schemas.microsoft.com/office/powerpoint/2010/main" val="84329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000" b="1" u="sng" dirty="0">
                <a:solidFill>
                  <a:schemeClr val="accent3">
                    <a:lumMod val="50000"/>
                  </a:schemeClr>
                </a:solidFill>
              </a:rPr>
              <a:t>Ce que cela implique du point de vue de l’élève, du point de vue du maître</a:t>
            </a:r>
            <a:r>
              <a:rPr lang="fr-FR" sz="2000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fr-FR" sz="2000" b="1" dirty="0">
                <a:solidFill>
                  <a:schemeClr val="accent3">
                    <a:lumMod val="50000"/>
                  </a:schemeClr>
                </a:solidFill>
              </a:rPr>
            </a:br>
            <a:endParaRPr lang="fr-FR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7544" y="1196752"/>
            <a:ext cx="3960440" cy="5040560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fr-FR" b="1" dirty="0">
                <a:solidFill>
                  <a:schemeClr val="accent4"/>
                </a:solidFill>
              </a:rPr>
              <a:t>LES  ELEVES</a:t>
            </a:r>
          </a:p>
          <a:p>
            <a:pPr lvl="0"/>
            <a:r>
              <a:rPr lang="fr-FR" dirty="0"/>
              <a:t>Observent,</a:t>
            </a:r>
            <a:endParaRPr lang="fr-FR" dirty="0" smtClean="0">
              <a:effectLst/>
            </a:endParaRPr>
          </a:p>
          <a:p>
            <a:pPr lvl="0"/>
            <a:r>
              <a:rPr lang="fr-FR" dirty="0"/>
              <a:t>S’interrogent,</a:t>
            </a:r>
            <a:endParaRPr lang="fr-FR" dirty="0" smtClean="0">
              <a:effectLst/>
            </a:endParaRPr>
          </a:p>
          <a:p>
            <a:pPr lvl="0"/>
            <a:r>
              <a:rPr lang="fr-FR" dirty="0"/>
              <a:t>Agissent, communiquent,</a:t>
            </a:r>
            <a:endParaRPr lang="fr-FR" dirty="0" smtClean="0">
              <a:effectLst/>
            </a:endParaRPr>
          </a:p>
          <a:p>
            <a:pPr lvl="0"/>
            <a:r>
              <a:rPr lang="fr-FR" dirty="0">
                <a:solidFill>
                  <a:srgbClr val="FF0000"/>
                </a:solidFill>
              </a:rPr>
              <a:t>Conduisent des investigations réfléchies,</a:t>
            </a:r>
            <a:endParaRPr lang="fr-FR" dirty="0" smtClean="0">
              <a:solidFill>
                <a:srgbClr val="FF0000"/>
              </a:solidFill>
              <a:effectLst/>
            </a:endParaRPr>
          </a:p>
          <a:p>
            <a:pPr lvl="0"/>
            <a:r>
              <a:rPr lang="fr-FR" dirty="0">
                <a:solidFill>
                  <a:srgbClr val="FF0000"/>
                </a:solidFill>
              </a:rPr>
              <a:t>Expérimentent concrètement,</a:t>
            </a:r>
            <a:endParaRPr lang="fr-FR" dirty="0" smtClean="0">
              <a:solidFill>
                <a:srgbClr val="FF0000"/>
              </a:solidFill>
              <a:effectLst/>
            </a:endParaRPr>
          </a:p>
          <a:p>
            <a:pPr lvl="0"/>
            <a:r>
              <a:rPr lang="fr-FR" dirty="0">
                <a:solidFill>
                  <a:srgbClr val="FF0000"/>
                </a:solidFill>
              </a:rPr>
              <a:t>Recherchent dans des documents,</a:t>
            </a:r>
            <a:endParaRPr lang="fr-FR" dirty="0" smtClean="0">
              <a:solidFill>
                <a:srgbClr val="FF0000"/>
              </a:solidFill>
              <a:effectLst/>
            </a:endParaRPr>
          </a:p>
          <a:p>
            <a:pPr lvl="0"/>
            <a:r>
              <a:rPr lang="fr-FR" dirty="0">
                <a:solidFill>
                  <a:schemeClr val="accent3"/>
                </a:solidFill>
              </a:rPr>
              <a:t>Échangent,</a:t>
            </a:r>
            <a:endParaRPr lang="fr-FR" dirty="0" smtClean="0">
              <a:solidFill>
                <a:schemeClr val="accent3"/>
              </a:solidFill>
              <a:effectLst/>
            </a:endParaRPr>
          </a:p>
          <a:p>
            <a:pPr lvl="0"/>
            <a:r>
              <a:rPr lang="fr-FR" dirty="0">
                <a:solidFill>
                  <a:schemeClr val="accent3"/>
                </a:solidFill>
              </a:rPr>
              <a:t>Argumentent,</a:t>
            </a:r>
            <a:endParaRPr lang="fr-FR" dirty="0" smtClean="0">
              <a:solidFill>
                <a:schemeClr val="accent3"/>
              </a:solidFill>
              <a:effectLst/>
            </a:endParaRPr>
          </a:p>
          <a:p>
            <a:pPr lvl="0"/>
            <a:r>
              <a:rPr lang="fr-FR" dirty="0">
                <a:solidFill>
                  <a:schemeClr val="accent3"/>
                </a:solidFill>
              </a:rPr>
              <a:t>Confrontent, formulent à l’oral comme à l’écrit,</a:t>
            </a:r>
            <a:endParaRPr lang="fr-FR" dirty="0" smtClean="0">
              <a:solidFill>
                <a:schemeClr val="accent3"/>
              </a:solidFill>
              <a:effectLst/>
            </a:endParaRPr>
          </a:p>
          <a:p>
            <a:pPr lvl="0"/>
            <a:r>
              <a:rPr lang="fr-FR" dirty="0"/>
              <a:t>Écoutent et respectent l’autre.</a:t>
            </a:r>
            <a:endParaRPr lang="fr-FR" dirty="0" smtClean="0">
              <a:effectLst/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3956248" cy="5112568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fr-FR" b="1" dirty="0" smtClean="0">
                <a:solidFill>
                  <a:schemeClr val="accent4"/>
                </a:solidFill>
              </a:rPr>
              <a:t> LE MAITRE</a:t>
            </a:r>
          </a:p>
          <a:p>
            <a:pPr marL="0" indent="0">
              <a:buNone/>
            </a:pPr>
            <a:endParaRPr lang="fr-FR" b="1" dirty="0">
              <a:solidFill>
                <a:schemeClr val="accent4"/>
              </a:solidFill>
            </a:endParaRPr>
          </a:p>
          <a:p>
            <a:pPr lvl="0"/>
            <a:r>
              <a:rPr lang="fr-FR" dirty="0"/>
              <a:t>Crée les conditions d’une réelle activité intellectuelle des élèves, enrichit le questionnement</a:t>
            </a:r>
            <a:endParaRPr lang="fr-FR" dirty="0" smtClean="0">
              <a:effectLst/>
            </a:endParaRPr>
          </a:p>
          <a:p>
            <a:pPr lvl="0"/>
            <a:r>
              <a:rPr lang="fr-FR" dirty="0">
                <a:solidFill>
                  <a:srgbClr val="FF0000"/>
                </a:solidFill>
              </a:rPr>
              <a:t>Inscrit l’activité dans une démarche cohérente, douée de sens et interdisciplinaire,</a:t>
            </a:r>
            <a:endParaRPr lang="fr-FR" dirty="0" smtClean="0">
              <a:solidFill>
                <a:srgbClr val="FF0000"/>
              </a:solidFill>
              <a:effectLst/>
            </a:endParaRPr>
          </a:p>
          <a:p>
            <a:pPr lvl="0"/>
            <a:r>
              <a:rPr lang="fr-FR" dirty="0">
                <a:solidFill>
                  <a:srgbClr val="FF0000"/>
                </a:solidFill>
              </a:rPr>
              <a:t>Suscite le raisonnement,</a:t>
            </a:r>
            <a:endParaRPr lang="fr-FR" dirty="0" smtClean="0">
              <a:solidFill>
                <a:srgbClr val="FF0000"/>
              </a:solidFill>
              <a:effectLst/>
            </a:endParaRPr>
          </a:p>
          <a:p>
            <a:pPr lvl="0"/>
            <a:r>
              <a:rPr lang="fr-FR" dirty="0">
                <a:solidFill>
                  <a:schemeClr val="accent3"/>
                </a:solidFill>
              </a:rPr>
              <a:t>Favorise l’expression juste,</a:t>
            </a:r>
            <a:endParaRPr lang="fr-FR" dirty="0" smtClean="0">
              <a:solidFill>
                <a:schemeClr val="accent3"/>
              </a:solidFill>
              <a:effectLst/>
            </a:endParaRPr>
          </a:p>
          <a:p>
            <a:pPr lvl="0"/>
            <a:r>
              <a:rPr lang="fr-FR" dirty="0">
                <a:solidFill>
                  <a:schemeClr val="accent3"/>
                </a:solidFill>
              </a:rPr>
              <a:t>Accepte la langue des élèves,</a:t>
            </a:r>
            <a:endParaRPr lang="fr-FR" dirty="0" smtClean="0">
              <a:solidFill>
                <a:schemeClr val="accent3"/>
              </a:solidFill>
              <a:effectLst/>
            </a:endParaRPr>
          </a:p>
          <a:p>
            <a:pPr lvl="0"/>
            <a:r>
              <a:rPr lang="fr-FR" dirty="0">
                <a:solidFill>
                  <a:schemeClr val="accent3"/>
                </a:solidFill>
              </a:rPr>
              <a:t>Vise la précision de la langue,</a:t>
            </a:r>
            <a:endParaRPr lang="fr-FR" dirty="0" smtClean="0">
              <a:solidFill>
                <a:schemeClr val="accent3"/>
              </a:solidFill>
              <a:effectLst/>
            </a:endParaRPr>
          </a:p>
          <a:p>
            <a:pPr lvl="0"/>
            <a:r>
              <a:rPr lang="fr-FR" dirty="0"/>
              <a:t>Incite à douter et critiquer.</a:t>
            </a:r>
            <a:endParaRPr lang="fr-FR" dirty="0" smtClean="0">
              <a:effectLst/>
            </a:endParaRPr>
          </a:p>
          <a:p>
            <a:endParaRPr lang="fr-FR" dirty="0"/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3131840" y="1968288"/>
            <a:ext cx="144016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V="1">
            <a:off x="4139952" y="3212976"/>
            <a:ext cx="864096" cy="36004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V="1">
            <a:off x="3851920" y="4581128"/>
            <a:ext cx="720080" cy="504056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flipV="1">
            <a:off x="4211960" y="5517232"/>
            <a:ext cx="792088" cy="21602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662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1268760"/>
            <a:ext cx="8229600" cy="1143000"/>
          </a:xfrm>
        </p:spPr>
        <p:txBody>
          <a:bodyPr>
            <a:noAutofit/>
          </a:bodyPr>
          <a:lstStyle/>
          <a:p>
            <a:r>
              <a:rPr lang="fr-FR" sz="2800" b="1" u="sng" dirty="0"/>
              <a:t>Comment mettre en œuvre une démarche de résolution de problèmes </a:t>
            </a:r>
            <a:r>
              <a:rPr lang="fr-FR" sz="2800" b="1" u="sng" dirty="0" smtClean="0"/>
              <a:t>en grammaire</a:t>
            </a:r>
            <a:r>
              <a:rPr lang="fr-FR" sz="2800" b="1" dirty="0"/>
              <a:t>?</a:t>
            </a:r>
            <a:r>
              <a:rPr lang="fr-FR" sz="2800" dirty="0"/>
              <a:t/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 smtClean="0">
                <a:latin typeface="Comic Sans MS" panose="030F0702030302020204" pitchFamily="66" charset="0"/>
              </a:rPr>
              <a:t>Aborder </a:t>
            </a:r>
            <a:r>
              <a:rPr lang="fr-FR" dirty="0">
                <a:latin typeface="Comic Sans MS" panose="030F0702030302020204" pitchFamily="66" charset="0"/>
              </a:rPr>
              <a:t>l’étude de la langue selon une démarche de résolution de problèmes, c’est prolonger un processus naturel d’acquisition du langage.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925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sz="2400" u="sng" dirty="0">
                <a:latin typeface="Comic Sans MS" panose="030F0702030302020204" pitchFamily="66" charset="0"/>
              </a:rPr>
              <a:t>Quelques fondamentaux </a:t>
            </a:r>
            <a:r>
              <a:rPr lang="fr-FR" sz="2400" u="sng" dirty="0" smtClean="0">
                <a:latin typeface="Comic Sans MS" panose="030F0702030302020204" pitchFamily="66" charset="0"/>
              </a:rPr>
              <a:t>préalables</a:t>
            </a:r>
            <a:br>
              <a:rPr lang="fr-FR" sz="2400" u="sng" dirty="0" smtClean="0">
                <a:latin typeface="Comic Sans MS" panose="030F0702030302020204" pitchFamily="66" charset="0"/>
              </a:rPr>
            </a:br>
            <a:r>
              <a:rPr lang="fr-FR" sz="2400" u="sng" dirty="0" smtClean="0">
                <a:latin typeface="Comic Sans MS" panose="030F0702030302020204" pitchFamily="66" charset="0"/>
              </a:rPr>
              <a:t/>
            </a:r>
            <a:br>
              <a:rPr lang="fr-FR" sz="2400" u="sng" dirty="0" smtClean="0">
                <a:latin typeface="Comic Sans MS" panose="030F0702030302020204" pitchFamily="66" charset="0"/>
              </a:rPr>
            </a:br>
            <a:r>
              <a:rPr lang="fr-FR" sz="2400" u="sng" dirty="0" smtClean="0">
                <a:latin typeface="Comic Sans MS" panose="030F0702030302020204" pitchFamily="66" charset="0"/>
              </a:rPr>
              <a:t> </a:t>
            </a:r>
            <a:r>
              <a:rPr lang="fr-FR" sz="2400" u="sng" dirty="0">
                <a:latin typeface="Comic Sans MS" panose="030F0702030302020204" pitchFamily="66" charset="0"/>
              </a:rPr>
              <a:t>à l’enseignement du français</a:t>
            </a:r>
            <a:r>
              <a:rPr lang="fr-FR" sz="2400" dirty="0">
                <a:latin typeface="Comic Sans MS" panose="030F0702030302020204" pitchFamily="66" charset="0"/>
              </a:rPr>
              <a:t/>
            </a:r>
            <a:br>
              <a:rPr lang="fr-FR" sz="2400" dirty="0">
                <a:latin typeface="Comic Sans MS" panose="030F0702030302020204" pitchFamily="66" charset="0"/>
              </a:rPr>
            </a:br>
            <a:endParaRPr lang="fr-FR" sz="2400" dirty="0">
              <a:latin typeface="Comic Sans MS" panose="030F0702030302020204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71600" y="2276872"/>
            <a:ext cx="7128792" cy="3816424"/>
          </a:xfrm>
        </p:spPr>
        <p:txBody>
          <a:bodyPr>
            <a:normAutofit/>
          </a:bodyPr>
          <a:lstStyle/>
          <a:p>
            <a:pPr algn="l"/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Toujours aller du langage à la </a:t>
            </a:r>
            <a:r>
              <a:rPr lang="fr-F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langue</a:t>
            </a:r>
          </a:p>
          <a:p>
            <a:pPr algn="l"/>
            <a:endParaRPr lang="fr-F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fontAlgn="base"/>
            <a:r>
              <a:rPr lang="fr-F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Du temps pour les apprentissages donc </a:t>
            </a:r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 récurrence des </a:t>
            </a:r>
            <a:r>
              <a:rPr lang="fr-FR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activités </a:t>
            </a:r>
            <a:r>
              <a:rPr lang="fr-FR" sz="28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s’impose</a:t>
            </a:r>
            <a:endParaRPr lang="fr-FR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fontAlgn="base"/>
            <a:endParaRPr lang="fr-FR" sz="2800" strike="sngStrik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fr-F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Donner du sens aux apprentissages</a:t>
            </a:r>
          </a:p>
          <a:p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61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610</Words>
  <Application>Microsoft Office PowerPoint</Application>
  <PresentationFormat>Affichage à l'écran (4:3)</PresentationFormat>
  <Paragraphs>133</Paragraphs>
  <Slides>21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Thème Office</vt:lpstr>
      <vt:lpstr>Mettre en place une démarche d’investigation en grammaire</vt:lpstr>
      <vt:lpstr>Plan </vt:lpstr>
      <vt:lpstr>Présentation PowerPoint</vt:lpstr>
      <vt:lpstr>Caractéristiques de cette démarche</vt:lpstr>
      <vt:lpstr>Présentation PowerPoint</vt:lpstr>
      <vt:lpstr>La démarche</vt:lpstr>
      <vt:lpstr>Ce que cela implique du point de vue de l’élève, du point de vue du maître </vt:lpstr>
      <vt:lpstr>Comment mettre en œuvre une démarche de résolution de problèmes en grammaire? </vt:lpstr>
      <vt:lpstr>Quelques fondamentaux préalables   à l’enseignement du français </vt:lpstr>
      <vt:lpstr> Comment enseigner la grammaire   au regard des programmes ?  </vt:lpstr>
      <vt:lpstr> Ces programmes insistent sur  l’utilité de la mise en place  de deux types  d’activités complémentaires. </vt:lpstr>
      <vt:lpstr>Présentation PowerPoint</vt:lpstr>
      <vt:lpstr>Intérêt de cette démarche</vt:lpstr>
      <vt:lpstr> Les étapes de cette démarche de résolution de problèmes en français </vt:lpstr>
      <vt:lpstr>1 / Justifier</vt:lpstr>
      <vt:lpstr>2 / Observer</vt:lpstr>
      <vt:lpstr>3 / La phase de rédaction de la règle</vt:lpstr>
      <vt:lpstr>4 / La phase d’entrainement</vt:lpstr>
      <vt:lpstr>5 / Phase de réinvestissement</vt:lpstr>
      <vt:lpstr>En conclusion</vt:lpstr>
      <vt:lpstr>   Un proverbe qui illustre  bien cette démarche :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Mettre en place une situation d’investigation en grammaire</dc:title>
  <dc:creator>Delphine</dc:creator>
  <cp:lastModifiedBy>Delphine</cp:lastModifiedBy>
  <cp:revision>31</cp:revision>
  <dcterms:created xsi:type="dcterms:W3CDTF">2014-11-11T17:01:42Z</dcterms:created>
  <dcterms:modified xsi:type="dcterms:W3CDTF">2014-12-02T13:54:57Z</dcterms:modified>
</cp:coreProperties>
</file>